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7FFFD4E9_3AA3105F.xml" ContentType="application/vnd.ms-powerpoint.comments+xml"/>
  <Override PartName="/ppt/comments/modernComment_7FFFD4EA_C5B618CB.xml" ContentType="application/vnd.ms-powerpoint.comments+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147472616" r:id="rId5"/>
    <p:sldId id="258" r:id="rId6"/>
    <p:sldId id="260" r:id="rId7"/>
    <p:sldId id="259" r:id="rId8"/>
    <p:sldId id="282" r:id="rId9"/>
    <p:sldId id="264" r:id="rId10"/>
    <p:sldId id="266" r:id="rId11"/>
    <p:sldId id="3687" r:id="rId12"/>
    <p:sldId id="2147472617" r:id="rId13"/>
    <p:sldId id="2147472618" r:id="rId14"/>
    <p:sldId id="2147472619" r:id="rId15"/>
    <p:sldId id="2147472620" r:id="rId16"/>
    <p:sldId id="3293" r:id="rId17"/>
    <p:sldId id="3292"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5991A4-9BAE-60BD-8F62-B5D34580B0CE}" name="Binil Mathew" initials="BM" userId="S::binil.mathew@investindia.org.in::39720a63-b0a4-46dd-a665-4e6f8f72163a"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B0BF8B-396F-34E5-B23A-471C89191EC1}" v="176" dt="2023-03-28T05:41:02.987"/>
    <p1510:client id="{1E1BC7AA-5B97-1F9B-E2D0-4CC4D058EC80}" v="1015" dt="2023-03-28T09:02:39.305"/>
    <p1510:client id="{37F12DBB-F068-41B8-9435-26AD22395EF8}" v="565" vWet="567" dt="2023-03-28T07:32:19.635"/>
    <p1510:client id="{3A2552A8-0C0A-48BB-9F53-603FA3DA664C}" v="263" dt="2023-03-28T08:29:43.081"/>
    <p1510:client id="{E7F003D6-40EE-1ECC-B5C0-B4921749C10A}" v="8" dt="2023-03-28T05:22:38.4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omments/modernComment_7FFFD4E9_3AA3105F.xml><?xml version="1.0" encoding="utf-8"?>
<p188:cmLst xmlns:a="http://schemas.openxmlformats.org/drawingml/2006/main" xmlns:r="http://schemas.openxmlformats.org/officeDocument/2006/relationships" xmlns:p188="http://schemas.microsoft.com/office/powerpoint/2018/8/main">
  <p188:cm id="{FEDEFC33-1545-402C-B3EE-1565B8F0FD71}" authorId="{545991A4-9BAE-60BD-8F62-B5D34580B0CE}" status="resolved" created="2023-03-28T06:37:42.371" complete="100000">
    <ac:deMkLst xmlns:ac="http://schemas.microsoft.com/office/drawing/2013/main/command">
      <pc:docMk xmlns:pc="http://schemas.microsoft.com/office/powerpoint/2013/main/command"/>
      <pc:sldMk xmlns:pc="http://schemas.microsoft.com/office/powerpoint/2013/main/command" cId="983765087" sldId="2147472617"/>
      <ac:spMk id="13" creationId="{981C8EA8-1282-F17E-53D4-B18CDCF5FF69}"/>
    </ac:deMkLst>
    <p188:txBody>
      <a:bodyPr/>
      <a:lstStyle/>
      <a:p>
        <a:r>
          <a:rPr lang="en-US"/>
          <a:t>[@Alanckrit Jain] fill here</a:t>
        </a:r>
      </a:p>
    </p188:txBody>
  </p188:cm>
</p188:cmLst>
</file>

<file path=ppt/comments/modernComment_7FFFD4EA_C5B618CB.xml><?xml version="1.0" encoding="utf-8"?>
<p188:cmLst xmlns:a="http://schemas.openxmlformats.org/drawingml/2006/main" xmlns:r="http://schemas.openxmlformats.org/officeDocument/2006/relationships" xmlns:p188="http://schemas.microsoft.com/office/powerpoint/2018/8/main">
  <p188:cm id="{E2084818-D30D-4005-9007-BB4EBB46CA6F}" authorId="{545991A4-9BAE-60BD-8F62-B5D34580B0CE}" status="resolved" created="2023-03-28T06:38:20.794" complete="100000">
    <ac:deMkLst xmlns:ac="http://schemas.microsoft.com/office/drawing/2013/main/command">
      <pc:docMk xmlns:pc="http://schemas.microsoft.com/office/powerpoint/2013/main/command"/>
      <pc:sldMk xmlns:pc="http://schemas.microsoft.com/office/powerpoint/2013/main/command" cId="3317045451" sldId="2147472618"/>
      <ac:spMk id="13" creationId="{886FCE43-CB8B-52C6-5B93-FF2D1F0DC861}"/>
    </ac:deMkLst>
    <p188:txBody>
      <a:bodyPr/>
      <a:lstStyle/>
      <a:p>
        <a:r>
          <a:rPr lang="en-US"/>
          <a:t>[@Alanckrit Jain] please add</a:t>
        </a:r>
      </a:p>
    </p188:txBody>
  </p188:cm>
</p188:cmLst>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584E2C-1CF3-8B4C-A22E-668D2F6A9002}" type="doc">
      <dgm:prSet loTypeId="urn:microsoft.com/office/officeart/2008/layout/VerticalCurvedList" loCatId="list" qsTypeId="urn:microsoft.com/office/officeart/2005/8/quickstyle/simple3" qsCatId="simple" csTypeId="urn:microsoft.com/office/officeart/2005/8/colors/accent5_1" csCatId="accent5" phldr="1"/>
      <dgm:spPr/>
      <dgm:t>
        <a:bodyPr/>
        <a:lstStyle/>
        <a:p>
          <a:endParaRPr lang="en-GB"/>
        </a:p>
      </dgm:t>
    </dgm:pt>
    <dgm:pt modelId="{CD6AD532-5EDB-4C06-86A8-F3A251CC0E17}">
      <dgm:prSet phldrT="[Text]" custT="1"/>
      <dgm:spPr/>
      <dgm:t>
        <a:bodyPr/>
        <a:lstStyle/>
        <a:p>
          <a:pPr rtl="0"/>
          <a:r>
            <a:rPr lang="en-IN" sz="1800" b="1">
              <a:solidFill>
                <a:schemeClr val="accent1"/>
              </a:solidFill>
              <a:latin typeface="Arial"/>
              <a:cs typeface="Arial"/>
            </a:rPr>
            <a:t>Startup Showcase: 10+ Startups</a:t>
          </a:r>
          <a:r>
            <a:rPr lang="en-IN" sz="1800" b="0">
              <a:solidFill>
                <a:schemeClr val="accent1"/>
              </a:solidFill>
              <a:latin typeface="Arial"/>
              <a:cs typeface="Arial"/>
            </a:rPr>
            <a:t> are proposed to exhibit their products/services </a:t>
          </a:r>
          <a:r>
            <a:rPr lang="en-IN" sz="1800" b="1">
              <a:solidFill>
                <a:schemeClr val="accent1"/>
              </a:solidFill>
              <a:latin typeface="Arial"/>
              <a:cs typeface="Arial"/>
            </a:rPr>
            <a:t>showcasing innovation and new technologies in the sector</a:t>
          </a:r>
          <a:endParaRPr lang="en-IN" sz="1800" b="0">
            <a:solidFill>
              <a:schemeClr val="accent1"/>
            </a:solidFill>
            <a:latin typeface="Arial"/>
            <a:cs typeface="Arial"/>
          </a:endParaRPr>
        </a:p>
      </dgm:t>
    </dgm:pt>
    <dgm:pt modelId="{1A77008A-0863-4EC6-B183-F60D0CB254ED}" type="parTrans" cxnId="{DA06EF63-9988-2441-BE9F-B60598CEE76F}">
      <dgm:prSet/>
      <dgm:spPr/>
      <dgm:t>
        <a:bodyPr/>
        <a:lstStyle/>
        <a:p>
          <a:endParaRPr lang="en-IN" sz="2400">
            <a:solidFill>
              <a:schemeClr val="tx1">
                <a:lumMod val="85000"/>
                <a:lumOff val="15000"/>
              </a:schemeClr>
            </a:solidFill>
          </a:endParaRPr>
        </a:p>
      </dgm:t>
    </dgm:pt>
    <dgm:pt modelId="{D24F243B-BB71-474C-8A1E-EDF3E9CF71A0}" type="sibTrans" cxnId="{DA06EF63-9988-2441-BE9F-B60598CEE76F}">
      <dgm:prSet/>
      <dgm:spPr/>
      <dgm:t>
        <a:bodyPr/>
        <a:lstStyle/>
        <a:p>
          <a:endParaRPr lang="en-IN" sz="2400">
            <a:solidFill>
              <a:schemeClr val="tx1">
                <a:lumMod val="85000"/>
                <a:lumOff val="15000"/>
              </a:schemeClr>
            </a:solidFill>
          </a:endParaRPr>
        </a:p>
      </dgm:t>
    </dgm:pt>
    <dgm:pt modelId="{C50F6F4C-D33D-46C5-BC80-5B96057409D3}">
      <dgm:prSet phldrT="[Text]" custT="1"/>
      <dgm:spPr/>
      <dgm:t>
        <a:bodyPr/>
        <a:lstStyle/>
        <a:p>
          <a:pPr rtl="0"/>
          <a:r>
            <a:rPr lang="en-IN" sz="1800" b="1">
              <a:solidFill>
                <a:schemeClr val="accent1"/>
              </a:solidFill>
              <a:latin typeface="Arial"/>
              <a:cs typeface="Arial"/>
            </a:rPr>
            <a:t>Investor Connect: Pitching Session </a:t>
          </a:r>
          <a:r>
            <a:rPr lang="en-IN" sz="1800" b="0">
              <a:solidFill>
                <a:schemeClr val="accent1"/>
              </a:solidFill>
              <a:latin typeface="Arial"/>
              <a:cs typeface="Arial"/>
            </a:rPr>
            <a:t>with Indian and Global Investors attending the summit</a:t>
          </a:r>
          <a:r>
            <a:rPr lang="en-IN" sz="1800" b="1">
              <a:solidFill>
                <a:schemeClr val="accent1"/>
              </a:solidFill>
              <a:latin typeface="Arial"/>
              <a:cs typeface="Arial"/>
            </a:rPr>
            <a:t> to facilitate funding opportunities </a:t>
          </a:r>
          <a:r>
            <a:rPr lang="en-IN" sz="1800" b="0">
              <a:solidFill>
                <a:schemeClr val="accent1"/>
              </a:solidFill>
              <a:latin typeface="Arial"/>
              <a:cs typeface="Arial"/>
            </a:rPr>
            <a:t>in the sector </a:t>
          </a:r>
          <a:r>
            <a:rPr lang="en-IN" sz="1800" b="1">
              <a:solidFill>
                <a:schemeClr val="accent1"/>
              </a:solidFill>
              <a:latin typeface="Arial"/>
              <a:cs typeface="Arial"/>
            </a:rPr>
            <a:t> </a:t>
          </a:r>
        </a:p>
      </dgm:t>
    </dgm:pt>
    <dgm:pt modelId="{65A4B715-507B-4BB9-99C9-5A0A1D97E8C9}" type="parTrans" cxnId="{B9E1F75D-A36F-2E4C-BA3E-94D9A98934D8}">
      <dgm:prSet/>
      <dgm:spPr/>
      <dgm:t>
        <a:bodyPr/>
        <a:lstStyle/>
        <a:p>
          <a:endParaRPr lang="en-IN" sz="2400">
            <a:solidFill>
              <a:schemeClr val="tx1">
                <a:lumMod val="85000"/>
                <a:lumOff val="15000"/>
              </a:schemeClr>
            </a:solidFill>
          </a:endParaRPr>
        </a:p>
      </dgm:t>
    </dgm:pt>
    <dgm:pt modelId="{858AC6B2-F377-4B4A-BA31-D1B0F2CED1FA}" type="sibTrans" cxnId="{B9E1F75D-A36F-2E4C-BA3E-94D9A98934D8}">
      <dgm:prSet/>
      <dgm:spPr/>
      <dgm:t>
        <a:bodyPr/>
        <a:lstStyle/>
        <a:p>
          <a:endParaRPr lang="en-IN" sz="2400">
            <a:solidFill>
              <a:schemeClr val="tx1">
                <a:lumMod val="85000"/>
                <a:lumOff val="15000"/>
              </a:schemeClr>
            </a:solidFill>
          </a:endParaRPr>
        </a:p>
      </dgm:t>
    </dgm:pt>
    <dgm:pt modelId="{8D45E5B5-DC5A-E34E-9A10-6B6A3B34FD32}">
      <dgm:prSet custT="1"/>
      <dgm:spPr/>
      <dgm:t>
        <a:bodyPr/>
        <a:lstStyle/>
        <a:p>
          <a:pPr lvl="0" algn="l" rtl="0">
            <a:lnSpc>
              <a:spcPct val="90000"/>
            </a:lnSpc>
            <a:buNone/>
          </a:pPr>
          <a:r>
            <a:rPr kumimoji="0" lang="en-IN" sz="1800" b="1" i="0" u="none" strike="noStrike" kern="1200" cap="none" spc="0" normalizeH="0" baseline="0">
              <a:ln/>
              <a:solidFill>
                <a:schemeClr val="accent1"/>
              </a:solidFill>
              <a:effectLst/>
              <a:uLnTx/>
              <a:uFillTx/>
              <a:latin typeface="Arial"/>
              <a:ea typeface="+mn-ea"/>
              <a:cs typeface="Arial"/>
            </a:rPr>
            <a:t>Pilot &amp; Procurement Opportunities: </a:t>
          </a:r>
          <a:r>
            <a:rPr kumimoji="0" lang="en-IN" sz="1800" b="0" i="0" u="none" strike="noStrike" kern="1200" cap="none" spc="0" normalizeH="0" baseline="0">
              <a:ln/>
              <a:solidFill>
                <a:schemeClr val="accent1"/>
              </a:solidFill>
              <a:effectLst/>
              <a:uLnTx/>
              <a:uFillTx/>
              <a:latin typeface="Arial"/>
              <a:ea typeface="+mn-ea"/>
              <a:cs typeface="Arial"/>
            </a:rPr>
            <a:t>Dedicated timeslots for </a:t>
          </a:r>
          <a:r>
            <a:rPr kumimoji="0" lang="en-US" sz="1800" b="1" i="0" u="none" strike="noStrike" kern="1200" cap="none" spc="0" normalizeH="0" baseline="0">
              <a:ln/>
              <a:solidFill>
                <a:schemeClr val="accent1"/>
              </a:solidFill>
              <a:effectLst/>
              <a:uLnTx/>
              <a:uFillTx/>
              <a:latin typeface="Arial"/>
              <a:ea typeface="+mn-ea"/>
              <a:cs typeface="Arial"/>
            </a:rPr>
            <a:t>Buyer-seller meet </a:t>
          </a:r>
          <a:r>
            <a:rPr kumimoji="0" lang="en-US" sz="1800" b="0" i="0" u="none" strike="noStrike" kern="1200" cap="none" spc="0" normalizeH="0" baseline="0">
              <a:ln/>
              <a:solidFill>
                <a:schemeClr val="accent1"/>
              </a:solidFill>
              <a:effectLst/>
              <a:uLnTx/>
              <a:uFillTx/>
              <a:latin typeface="Arial"/>
              <a:ea typeface="+mn-ea"/>
              <a:cs typeface="Arial"/>
            </a:rPr>
            <a:t>with Central Depts, PSUs, and States for</a:t>
          </a:r>
          <a:r>
            <a:rPr kumimoji="0" lang="en-US" sz="1800" b="1" i="0" u="none" strike="noStrike" kern="1200" cap="none" spc="0" normalizeH="0" baseline="0">
              <a:ln/>
              <a:solidFill>
                <a:schemeClr val="accent1"/>
              </a:solidFill>
              <a:effectLst/>
              <a:uLnTx/>
              <a:uFillTx/>
              <a:latin typeface="Arial"/>
              <a:ea typeface="+mn-ea"/>
              <a:cs typeface="Arial"/>
            </a:rPr>
            <a:t> pilot &amp; procurement opportunities </a:t>
          </a:r>
          <a:r>
            <a:rPr kumimoji="0" lang="en-US" sz="1800" b="0" i="0" u="none" strike="noStrike" kern="1200" cap="none" spc="0" normalizeH="0" baseline="0">
              <a:ln/>
              <a:solidFill>
                <a:schemeClr val="accent1"/>
              </a:solidFill>
              <a:effectLst/>
              <a:uLnTx/>
              <a:uFillTx/>
              <a:latin typeface="Arial"/>
              <a:ea typeface="+mn-ea"/>
              <a:cs typeface="Arial"/>
            </a:rPr>
            <a:t>for startups</a:t>
          </a:r>
          <a:r>
            <a:rPr lang="en-US" sz="1800" b="0">
              <a:solidFill>
                <a:schemeClr val="accent1"/>
              </a:solidFill>
              <a:latin typeface="Arial"/>
              <a:ea typeface="+mn-ea"/>
              <a:cs typeface="Arial"/>
            </a:rPr>
            <a:t> </a:t>
          </a:r>
          <a:endParaRPr lang="en-IN" sz="1800" b="0">
            <a:solidFill>
              <a:schemeClr val="accent1"/>
            </a:solidFill>
            <a:latin typeface="Arial"/>
            <a:ea typeface="+mn-ea"/>
            <a:cs typeface="Arial"/>
          </a:endParaRPr>
        </a:p>
      </dgm:t>
    </dgm:pt>
    <dgm:pt modelId="{5450799A-4ABD-5E4F-9990-9FC1B651FF32}" type="parTrans" cxnId="{E8B09C42-4AB3-1843-81BB-5A8415832401}">
      <dgm:prSet/>
      <dgm:spPr/>
      <dgm:t>
        <a:bodyPr/>
        <a:lstStyle/>
        <a:p>
          <a:endParaRPr lang="en-GB" sz="2400">
            <a:solidFill>
              <a:schemeClr val="tx1">
                <a:lumMod val="85000"/>
                <a:lumOff val="15000"/>
              </a:schemeClr>
            </a:solidFill>
          </a:endParaRPr>
        </a:p>
      </dgm:t>
    </dgm:pt>
    <dgm:pt modelId="{AE792B58-EDA9-DD40-94DF-B23DA213F122}" type="sibTrans" cxnId="{E8B09C42-4AB3-1843-81BB-5A8415832401}">
      <dgm:prSet/>
      <dgm:spPr/>
      <dgm:t>
        <a:bodyPr/>
        <a:lstStyle/>
        <a:p>
          <a:endParaRPr lang="en-GB" sz="2400">
            <a:solidFill>
              <a:schemeClr val="tx1">
                <a:lumMod val="85000"/>
                <a:lumOff val="15000"/>
              </a:schemeClr>
            </a:solidFill>
          </a:endParaRPr>
        </a:p>
      </dgm:t>
    </dgm:pt>
    <dgm:pt modelId="{34796697-50F2-4118-A6C8-036394FAE3BA}">
      <dgm:prSet phldr="0" custT="1"/>
      <dgm:spPr>
        <a:scene3d>
          <a:camera prst="orthographicFront"/>
          <a:lightRig rig="flat" dir="t"/>
        </a:scene3d>
        <a:sp3d prstMaterial="dkEdge">
          <a:bevelT w="8200" h="38100"/>
        </a:sp3d>
      </dgm:spPr>
      <dgm:t>
        <a:bodyPr spcFirstLastPara="0" vert="horz" wrap="square" lIns="757762" tIns="45720" rIns="45720" bIns="45720" numCol="1" spcCol="1270" anchor="ctr" anchorCtr="0"/>
        <a:lstStyle/>
        <a:p>
          <a:pPr>
            <a:lnSpc>
              <a:spcPct val="100000"/>
            </a:lnSpc>
          </a:pPr>
          <a:r>
            <a:rPr lang="en-IN" sz="1800" b="1" kern="1200">
              <a:solidFill>
                <a:schemeClr val="accent1"/>
              </a:solidFill>
              <a:latin typeface="Arial"/>
              <a:cs typeface="Arial"/>
            </a:rPr>
            <a:t>Institutional Connect</a:t>
          </a:r>
          <a:r>
            <a:rPr lang="en-IN" sz="1800" b="0" kern="1200">
              <a:solidFill>
                <a:schemeClr val="accent1"/>
              </a:solidFill>
              <a:latin typeface="Arial"/>
              <a:cs typeface="Arial"/>
            </a:rPr>
            <a:t>: Meeting </a:t>
          </a:r>
          <a:r>
            <a:rPr kumimoji="0" lang="en-IN" sz="1800" b="1" i="0" u="none" strike="noStrike" kern="1200" cap="none" spc="0" normalizeH="0" baseline="0">
              <a:ln/>
              <a:solidFill>
                <a:schemeClr val="accent1"/>
              </a:solidFill>
              <a:effectLst/>
              <a:uLnTx/>
              <a:uFillTx/>
              <a:latin typeface="Arial"/>
              <a:ea typeface="+mn-ea"/>
              <a:cs typeface="Arial"/>
            </a:rPr>
            <a:t>between</a:t>
          </a:r>
          <a:r>
            <a:rPr lang="en-IN" sz="1800" b="0" kern="1200">
              <a:solidFill>
                <a:schemeClr val="accent1"/>
              </a:solidFill>
              <a:latin typeface="Arial"/>
              <a:cs typeface="Arial"/>
            </a:rPr>
            <a:t> Incubator/Accelerators specialized in Hospitality Sector Startups and government stakeholders, and investors attending the summit </a:t>
          </a:r>
          <a:r>
            <a:rPr lang="en-IN" sz="1800" b="1" kern="1200">
              <a:solidFill>
                <a:schemeClr val="accent1"/>
              </a:solidFill>
              <a:latin typeface="Arial"/>
              <a:cs typeface="Arial"/>
            </a:rPr>
            <a:t>to foster new opportunities </a:t>
          </a:r>
          <a:r>
            <a:rPr lang="en-IN" sz="1800" b="0" kern="1200">
              <a:solidFill>
                <a:schemeClr val="accent1"/>
              </a:solidFill>
              <a:latin typeface="Arial"/>
              <a:cs typeface="Arial"/>
            </a:rPr>
            <a:t>in the sector </a:t>
          </a:r>
          <a:endParaRPr lang="en-IN" b="1" kern="1200">
            <a:solidFill>
              <a:schemeClr val="accent1"/>
            </a:solidFill>
            <a:latin typeface="Arial"/>
            <a:cs typeface="Arial"/>
          </a:endParaRPr>
        </a:p>
      </dgm:t>
    </dgm:pt>
    <dgm:pt modelId="{F79BF1D9-8F7A-4732-8CE5-C5C2B3C45B9F}" type="parTrans" cxnId="{8D2E14E0-E6F3-4A6D-966A-CC774291865C}">
      <dgm:prSet/>
      <dgm:spPr/>
      <dgm:t>
        <a:bodyPr/>
        <a:lstStyle/>
        <a:p>
          <a:endParaRPr lang="en-IN"/>
        </a:p>
      </dgm:t>
    </dgm:pt>
    <dgm:pt modelId="{375E797B-2FF8-46F5-B677-7B72B46BFCE3}" type="sibTrans" cxnId="{8D2E14E0-E6F3-4A6D-966A-CC774291865C}">
      <dgm:prSet/>
      <dgm:spPr/>
      <dgm:t>
        <a:bodyPr/>
        <a:lstStyle/>
        <a:p>
          <a:endParaRPr lang="en-IN"/>
        </a:p>
      </dgm:t>
    </dgm:pt>
    <dgm:pt modelId="{9AA5B6F4-2F2F-4837-901A-7D1B960876F0}" type="pres">
      <dgm:prSet presAssocID="{F3584E2C-1CF3-8B4C-A22E-668D2F6A9002}" presName="Name0" presStyleCnt="0">
        <dgm:presLayoutVars>
          <dgm:chMax val="7"/>
          <dgm:chPref val="7"/>
          <dgm:dir/>
        </dgm:presLayoutVars>
      </dgm:prSet>
      <dgm:spPr/>
    </dgm:pt>
    <dgm:pt modelId="{B4442994-2570-44B2-A9D4-D96DEDAFF027}" type="pres">
      <dgm:prSet presAssocID="{F3584E2C-1CF3-8B4C-A22E-668D2F6A9002}" presName="Name1" presStyleCnt="0"/>
      <dgm:spPr/>
    </dgm:pt>
    <dgm:pt modelId="{5F250A85-08E0-4658-8A93-5661E92C0C9D}" type="pres">
      <dgm:prSet presAssocID="{F3584E2C-1CF3-8B4C-A22E-668D2F6A9002}" presName="cycle" presStyleCnt="0"/>
      <dgm:spPr/>
    </dgm:pt>
    <dgm:pt modelId="{B5079BDD-089E-4144-8C6E-05FA69539A42}" type="pres">
      <dgm:prSet presAssocID="{F3584E2C-1CF3-8B4C-A22E-668D2F6A9002}" presName="srcNode" presStyleLbl="node1" presStyleIdx="0" presStyleCnt="4"/>
      <dgm:spPr/>
    </dgm:pt>
    <dgm:pt modelId="{9F34111E-534F-4E35-9251-295F83A67EB2}" type="pres">
      <dgm:prSet presAssocID="{F3584E2C-1CF3-8B4C-A22E-668D2F6A9002}" presName="conn" presStyleLbl="parChTrans1D2" presStyleIdx="0" presStyleCnt="1" custLinFactNeighborX="-15525"/>
      <dgm:spPr/>
    </dgm:pt>
    <dgm:pt modelId="{D4CC1C1C-205F-4A5D-BE18-64CA28CBF3D5}" type="pres">
      <dgm:prSet presAssocID="{F3584E2C-1CF3-8B4C-A22E-668D2F6A9002}" presName="extraNode" presStyleLbl="node1" presStyleIdx="0" presStyleCnt="4"/>
      <dgm:spPr/>
    </dgm:pt>
    <dgm:pt modelId="{4559BBC5-D432-43E0-8911-28C1BD7C7736}" type="pres">
      <dgm:prSet presAssocID="{F3584E2C-1CF3-8B4C-A22E-668D2F6A9002}" presName="dstNode" presStyleLbl="node1" presStyleIdx="0" presStyleCnt="4"/>
      <dgm:spPr/>
    </dgm:pt>
    <dgm:pt modelId="{3F41426E-0932-49EF-854C-6CCE12C26387}" type="pres">
      <dgm:prSet presAssocID="{CD6AD532-5EDB-4C06-86A8-F3A251CC0E17}" presName="text_1" presStyleLbl="node1" presStyleIdx="0" presStyleCnt="4" custScaleX="99012" custLinFactNeighborX="-122" custLinFactNeighborY="2026">
        <dgm:presLayoutVars>
          <dgm:bulletEnabled val="1"/>
        </dgm:presLayoutVars>
      </dgm:prSet>
      <dgm:spPr>
        <a:prstGeom prst="rect">
          <a:avLst/>
        </a:prstGeom>
      </dgm:spPr>
    </dgm:pt>
    <dgm:pt modelId="{8C686381-BC6E-4E14-A11F-D88E83AA3D68}" type="pres">
      <dgm:prSet presAssocID="{CD6AD532-5EDB-4C06-86A8-F3A251CC0E17}" presName="accent_1" presStyleCnt="0"/>
      <dgm:spPr/>
    </dgm:pt>
    <dgm:pt modelId="{EC51A7E5-3766-416D-B45E-0422C3BDC5A8}" type="pres">
      <dgm:prSet presAssocID="{CD6AD532-5EDB-4C06-86A8-F3A251CC0E17}" presName="accentRepeatNode" presStyleLbl="solidFgAcc1" presStyleIdx="0" presStyleCnt="4" custLinFactNeighborX="2852" custLinFactNeighborY="1504"/>
      <dgm:spPr/>
    </dgm:pt>
    <dgm:pt modelId="{276A561F-B5D2-4238-AC92-17FB03D1D55C}" type="pres">
      <dgm:prSet presAssocID="{C50F6F4C-D33D-46C5-BC80-5B96057409D3}" presName="text_2" presStyleLbl="node1" presStyleIdx="1" presStyleCnt="4">
        <dgm:presLayoutVars>
          <dgm:bulletEnabled val="1"/>
        </dgm:presLayoutVars>
      </dgm:prSet>
      <dgm:spPr/>
    </dgm:pt>
    <dgm:pt modelId="{1A5082BE-C2F5-4B70-9EDE-4741398B1120}" type="pres">
      <dgm:prSet presAssocID="{C50F6F4C-D33D-46C5-BC80-5B96057409D3}" presName="accent_2" presStyleCnt="0"/>
      <dgm:spPr/>
    </dgm:pt>
    <dgm:pt modelId="{E17ED087-5706-4AC5-AB96-0ABD9DE6D029}" type="pres">
      <dgm:prSet presAssocID="{C50F6F4C-D33D-46C5-BC80-5B96057409D3}" presName="accentRepeatNode" presStyleLbl="solidFgAcc1" presStyleIdx="1" presStyleCnt="4" custLinFactNeighborX="3336" custLinFactNeighborY="3704"/>
      <dgm:spPr/>
    </dgm:pt>
    <dgm:pt modelId="{6B8E9BA1-8F1B-446A-9BC0-72C0C9895863}" type="pres">
      <dgm:prSet presAssocID="{8D45E5B5-DC5A-E34E-9A10-6B6A3B34FD32}" presName="text_3" presStyleLbl="node1" presStyleIdx="2" presStyleCnt="4" custLinFactNeighborX="367" custLinFactNeighborY="-1807">
        <dgm:presLayoutVars>
          <dgm:bulletEnabled val="1"/>
        </dgm:presLayoutVars>
      </dgm:prSet>
      <dgm:spPr/>
    </dgm:pt>
    <dgm:pt modelId="{B08AD947-9F27-4B66-B7DA-4559B5C9B07B}" type="pres">
      <dgm:prSet presAssocID="{8D45E5B5-DC5A-E34E-9A10-6B6A3B34FD32}" presName="accent_3" presStyleCnt="0"/>
      <dgm:spPr/>
    </dgm:pt>
    <dgm:pt modelId="{25B89F87-E3A0-214C-9366-7CB15863745C}" type="pres">
      <dgm:prSet presAssocID="{8D45E5B5-DC5A-E34E-9A10-6B6A3B34FD32}" presName="accentRepeatNode" presStyleLbl="solidFgAcc1" presStyleIdx="2" presStyleCnt="4"/>
      <dgm:spPr/>
    </dgm:pt>
    <dgm:pt modelId="{AFD19AC6-DDB8-4901-A888-38C495F1508A}" type="pres">
      <dgm:prSet presAssocID="{34796697-50F2-4118-A6C8-036394FAE3BA}" presName="text_4" presStyleLbl="node1" presStyleIdx="3" presStyleCnt="4">
        <dgm:presLayoutVars>
          <dgm:bulletEnabled val="1"/>
        </dgm:presLayoutVars>
      </dgm:prSet>
      <dgm:spPr>
        <a:xfrm>
          <a:off x="697852" y="4773799"/>
          <a:ext cx="11401932" cy="954660"/>
        </a:xfrm>
        <a:prstGeom prst="rect">
          <a:avLst/>
        </a:prstGeom>
      </dgm:spPr>
    </dgm:pt>
    <dgm:pt modelId="{31513954-5852-4017-9A71-EA92D72A2C91}" type="pres">
      <dgm:prSet presAssocID="{34796697-50F2-4118-A6C8-036394FAE3BA}" presName="accent_4" presStyleCnt="0"/>
      <dgm:spPr/>
    </dgm:pt>
    <dgm:pt modelId="{E7E3D86B-D303-4315-85B8-24D17CBC830B}" type="pres">
      <dgm:prSet presAssocID="{34796697-50F2-4118-A6C8-036394FAE3BA}" presName="accentRepeatNode" presStyleLbl="solidFgAcc1" presStyleIdx="3" presStyleCnt="4"/>
      <dgm:spPr/>
    </dgm:pt>
  </dgm:ptLst>
  <dgm:cxnLst>
    <dgm:cxn modelId="{E7908E23-764E-8645-93E0-7C5BDA8A3101}" type="presOf" srcId="{CD6AD532-5EDB-4C06-86A8-F3A251CC0E17}" destId="{3F41426E-0932-49EF-854C-6CCE12C26387}" srcOrd="0" destOrd="0" presId="urn:microsoft.com/office/officeart/2008/layout/VerticalCurvedList"/>
    <dgm:cxn modelId="{B9E1F75D-A36F-2E4C-BA3E-94D9A98934D8}" srcId="{F3584E2C-1CF3-8B4C-A22E-668D2F6A9002}" destId="{C50F6F4C-D33D-46C5-BC80-5B96057409D3}" srcOrd="1" destOrd="0" parTransId="{65A4B715-507B-4BB9-99C9-5A0A1D97E8C9}" sibTransId="{858AC6B2-F377-4B4A-BA31-D1B0F2CED1FA}"/>
    <dgm:cxn modelId="{E8B09C42-4AB3-1843-81BB-5A8415832401}" srcId="{F3584E2C-1CF3-8B4C-A22E-668D2F6A9002}" destId="{8D45E5B5-DC5A-E34E-9A10-6B6A3B34FD32}" srcOrd="2" destOrd="0" parTransId="{5450799A-4ABD-5E4F-9990-9FC1B651FF32}" sibTransId="{AE792B58-EDA9-DD40-94DF-B23DA213F122}"/>
    <dgm:cxn modelId="{DA06EF63-9988-2441-BE9F-B60598CEE76F}" srcId="{F3584E2C-1CF3-8B4C-A22E-668D2F6A9002}" destId="{CD6AD532-5EDB-4C06-86A8-F3A251CC0E17}" srcOrd="0" destOrd="0" parTransId="{1A77008A-0863-4EC6-B183-F60D0CB254ED}" sibTransId="{D24F243B-BB71-474C-8A1E-EDF3E9CF71A0}"/>
    <dgm:cxn modelId="{B245B34E-5D47-42A6-ABCC-C820FE8AA19B}" type="presOf" srcId="{C50F6F4C-D33D-46C5-BC80-5B96057409D3}" destId="{276A561F-B5D2-4238-AC92-17FB03D1D55C}" srcOrd="0" destOrd="0" presId="urn:microsoft.com/office/officeart/2008/layout/VerticalCurvedList"/>
    <dgm:cxn modelId="{126F4259-A6FB-9043-8A19-AB9764CE1762}" type="presOf" srcId="{D24F243B-BB71-474C-8A1E-EDF3E9CF71A0}" destId="{9F34111E-534F-4E35-9251-295F83A67EB2}" srcOrd="0" destOrd="0" presId="urn:microsoft.com/office/officeart/2008/layout/VerticalCurvedList"/>
    <dgm:cxn modelId="{9228877F-1CCF-4D0B-B600-76D05BC46B07}" type="presOf" srcId="{8D45E5B5-DC5A-E34E-9A10-6B6A3B34FD32}" destId="{6B8E9BA1-8F1B-446A-9BC0-72C0C9895863}" srcOrd="0" destOrd="0" presId="urn:microsoft.com/office/officeart/2008/layout/VerticalCurvedList"/>
    <dgm:cxn modelId="{327CD3BA-90C0-AF4C-B988-12DD4BCD5D7C}" type="presOf" srcId="{F3584E2C-1CF3-8B4C-A22E-668D2F6A9002}" destId="{9AA5B6F4-2F2F-4837-901A-7D1B960876F0}" srcOrd="0" destOrd="0" presId="urn:microsoft.com/office/officeart/2008/layout/VerticalCurvedList"/>
    <dgm:cxn modelId="{4CA85CD0-1299-4F99-95B0-B63406F1C433}" type="presOf" srcId="{34796697-50F2-4118-A6C8-036394FAE3BA}" destId="{AFD19AC6-DDB8-4901-A888-38C495F1508A}" srcOrd="0" destOrd="0" presId="urn:microsoft.com/office/officeart/2008/layout/VerticalCurvedList"/>
    <dgm:cxn modelId="{8D2E14E0-E6F3-4A6D-966A-CC774291865C}" srcId="{F3584E2C-1CF3-8B4C-A22E-668D2F6A9002}" destId="{34796697-50F2-4118-A6C8-036394FAE3BA}" srcOrd="3" destOrd="0" parTransId="{F79BF1D9-8F7A-4732-8CE5-C5C2B3C45B9F}" sibTransId="{375E797B-2FF8-46F5-B677-7B72B46BFCE3}"/>
    <dgm:cxn modelId="{0DCDA5B1-FCCE-9340-9586-48E4DC49CC30}" type="presParOf" srcId="{9AA5B6F4-2F2F-4837-901A-7D1B960876F0}" destId="{B4442994-2570-44B2-A9D4-D96DEDAFF027}" srcOrd="0" destOrd="0" presId="urn:microsoft.com/office/officeart/2008/layout/VerticalCurvedList"/>
    <dgm:cxn modelId="{681A8547-69F9-AB4B-A411-6CE7F7434D0D}" type="presParOf" srcId="{B4442994-2570-44B2-A9D4-D96DEDAFF027}" destId="{5F250A85-08E0-4658-8A93-5661E92C0C9D}" srcOrd="0" destOrd="0" presId="urn:microsoft.com/office/officeart/2008/layout/VerticalCurvedList"/>
    <dgm:cxn modelId="{73121AC7-3263-3F46-9ED8-4FFA51EAC847}" type="presParOf" srcId="{5F250A85-08E0-4658-8A93-5661E92C0C9D}" destId="{B5079BDD-089E-4144-8C6E-05FA69539A42}" srcOrd="0" destOrd="0" presId="urn:microsoft.com/office/officeart/2008/layout/VerticalCurvedList"/>
    <dgm:cxn modelId="{3B46164D-3303-BA4A-B411-0E794C7F53D6}" type="presParOf" srcId="{5F250A85-08E0-4658-8A93-5661E92C0C9D}" destId="{9F34111E-534F-4E35-9251-295F83A67EB2}" srcOrd="1" destOrd="0" presId="urn:microsoft.com/office/officeart/2008/layout/VerticalCurvedList"/>
    <dgm:cxn modelId="{E82C4CE2-C8BB-7B46-9AC8-BD5B84703870}" type="presParOf" srcId="{5F250A85-08E0-4658-8A93-5661E92C0C9D}" destId="{D4CC1C1C-205F-4A5D-BE18-64CA28CBF3D5}" srcOrd="2" destOrd="0" presId="urn:microsoft.com/office/officeart/2008/layout/VerticalCurvedList"/>
    <dgm:cxn modelId="{1C46465C-E9D4-EC44-A59A-2686AE287B56}" type="presParOf" srcId="{5F250A85-08E0-4658-8A93-5661E92C0C9D}" destId="{4559BBC5-D432-43E0-8911-28C1BD7C7736}" srcOrd="3" destOrd="0" presId="urn:microsoft.com/office/officeart/2008/layout/VerticalCurvedList"/>
    <dgm:cxn modelId="{5887B755-295F-D342-B150-D6151EE1AAB3}" type="presParOf" srcId="{B4442994-2570-44B2-A9D4-D96DEDAFF027}" destId="{3F41426E-0932-49EF-854C-6CCE12C26387}" srcOrd="1" destOrd="0" presId="urn:microsoft.com/office/officeart/2008/layout/VerticalCurvedList"/>
    <dgm:cxn modelId="{0490DC68-B794-9D42-B9F9-FBF70442CAF9}" type="presParOf" srcId="{B4442994-2570-44B2-A9D4-D96DEDAFF027}" destId="{8C686381-BC6E-4E14-A11F-D88E83AA3D68}" srcOrd="2" destOrd="0" presId="urn:microsoft.com/office/officeart/2008/layout/VerticalCurvedList"/>
    <dgm:cxn modelId="{8AEB6739-7B23-CA43-8EF2-B5FA771EA4BC}" type="presParOf" srcId="{8C686381-BC6E-4E14-A11F-D88E83AA3D68}" destId="{EC51A7E5-3766-416D-B45E-0422C3BDC5A8}" srcOrd="0" destOrd="0" presId="urn:microsoft.com/office/officeart/2008/layout/VerticalCurvedList"/>
    <dgm:cxn modelId="{2078077F-E9E3-4CF3-A9C1-55A6A3EA7144}" type="presParOf" srcId="{B4442994-2570-44B2-A9D4-D96DEDAFF027}" destId="{276A561F-B5D2-4238-AC92-17FB03D1D55C}" srcOrd="3" destOrd="0" presId="urn:microsoft.com/office/officeart/2008/layout/VerticalCurvedList"/>
    <dgm:cxn modelId="{BB4D099E-04AB-46B5-98A2-000ACC1B6B7A}" type="presParOf" srcId="{B4442994-2570-44B2-A9D4-D96DEDAFF027}" destId="{1A5082BE-C2F5-4B70-9EDE-4741398B1120}" srcOrd="4" destOrd="0" presId="urn:microsoft.com/office/officeart/2008/layout/VerticalCurvedList"/>
    <dgm:cxn modelId="{C5837D0D-DC2F-48AA-AC17-88A1432B205C}" type="presParOf" srcId="{1A5082BE-C2F5-4B70-9EDE-4741398B1120}" destId="{E17ED087-5706-4AC5-AB96-0ABD9DE6D029}" srcOrd="0" destOrd="0" presId="urn:microsoft.com/office/officeart/2008/layout/VerticalCurvedList"/>
    <dgm:cxn modelId="{D83A6272-06A7-42A0-A2CE-125E3A79DFD8}" type="presParOf" srcId="{B4442994-2570-44B2-A9D4-D96DEDAFF027}" destId="{6B8E9BA1-8F1B-446A-9BC0-72C0C9895863}" srcOrd="5" destOrd="0" presId="urn:microsoft.com/office/officeart/2008/layout/VerticalCurvedList"/>
    <dgm:cxn modelId="{C22EC916-4CB5-44B0-8E86-5A012F722CD3}" type="presParOf" srcId="{B4442994-2570-44B2-A9D4-D96DEDAFF027}" destId="{B08AD947-9F27-4B66-B7DA-4559B5C9B07B}" srcOrd="6" destOrd="0" presId="urn:microsoft.com/office/officeart/2008/layout/VerticalCurvedList"/>
    <dgm:cxn modelId="{901A7F36-36E4-43B7-AF59-F094127F2FA4}" type="presParOf" srcId="{B08AD947-9F27-4B66-B7DA-4559B5C9B07B}" destId="{25B89F87-E3A0-214C-9366-7CB15863745C}" srcOrd="0" destOrd="0" presId="urn:microsoft.com/office/officeart/2008/layout/VerticalCurvedList"/>
    <dgm:cxn modelId="{1DF16A33-3AEC-4532-99F9-A2B44A7BCC3B}" type="presParOf" srcId="{B4442994-2570-44B2-A9D4-D96DEDAFF027}" destId="{AFD19AC6-DDB8-4901-A888-38C495F1508A}" srcOrd="7" destOrd="0" presId="urn:microsoft.com/office/officeart/2008/layout/VerticalCurvedList"/>
    <dgm:cxn modelId="{86550A10-2B8C-400D-8827-239585D81EC3}" type="presParOf" srcId="{B4442994-2570-44B2-A9D4-D96DEDAFF027}" destId="{31513954-5852-4017-9A71-EA92D72A2C91}" srcOrd="8" destOrd="0" presId="urn:microsoft.com/office/officeart/2008/layout/VerticalCurvedList"/>
    <dgm:cxn modelId="{30A40514-334A-48AB-A392-C8740DE93DB8}" type="presParOf" srcId="{31513954-5852-4017-9A71-EA92D72A2C91}" destId="{E7E3D86B-D303-4315-85B8-24D17CBC830B}" srcOrd="0" destOrd="0" presId="urn:microsoft.com/office/officeart/2008/layout/VerticalCurvedList"/>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34111E-534F-4E35-9251-295F83A67EB2}">
      <dsp:nvSpPr>
        <dsp:cNvPr id="0" name=""/>
        <dsp:cNvSpPr/>
      </dsp:nvSpPr>
      <dsp:spPr>
        <a:xfrm>
          <a:off x="-7017237" y="-1072753"/>
          <a:ext cx="8351048" cy="8351048"/>
        </a:xfrm>
        <a:prstGeom prst="blockArc">
          <a:avLst>
            <a:gd name="adj1" fmla="val 18900000"/>
            <a:gd name="adj2" fmla="val 2700000"/>
            <a:gd name="adj3" fmla="val 259"/>
          </a:avLst>
        </a:pr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41426E-0932-49EF-854C-6CCE12C26387}">
      <dsp:nvSpPr>
        <dsp:cNvPr id="0" name=""/>
        <dsp:cNvSpPr/>
      </dsp:nvSpPr>
      <dsp:spPr>
        <a:xfrm>
          <a:off x="740267" y="496423"/>
          <a:ext cx="11289281" cy="954660"/>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57762" tIns="45720" rIns="45720" bIns="45720" numCol="1" spcCol="1270" anchor="ctr" anchorCtr="0">
          <a:noAutofit/>
        </a:bodyPr>
        <a:lstStyle/>
        <a:p>
          <a:pPr marL="0" lvl="0" indent="0" algn="l" defTabSz="800100" rtl="0">
            <a:lnSpc>
              <a:spcPct val="90000"/>
            </a:lnSpc>
            <a:spcBef>
              <a:spcPct val="0"/>
            </a:spcBef>
            <a:spcAft>
              <a:spcPct val="35000"/>
            </a:spcAft>
            <a:buNone/>
          </a:pPr>
          <a:r>
            <a:rPr lang="en-IN" sz="1800" b="1" kern="1200">
              <a:solidFill>
                <a:schemeClr val="accent1"/>
              </a:solidFill>
              <a:latin typeface="Arial"/>
              <a:cs typeface="Arial"/>
            </a:rPr>
            <a:t>Startup Showcase: 10+ Startups</a:t>
          </a:r>
          <a:r>
            <a:rPr lang="en-IN" sz="1800" b="0" kern="1200">
              <a:solidFill>
                <a:schemeClr val="accent1"/>
              </a:solidFill>
              <a:latin typeface="Arial"/>
              <a:cs typeface="Arial"/>
            </a:rPr>
            <a:t> are proposed to exhibit their products/services </a:t>
          </a:r>
          <a:r>
            <a:rPr lang="en-IN" sz="1800" b="1" kern="1200">
              <a:solidFill>
                <a:schemeClr val="accent1"/>
              </a:solidFill>
              <a:latin typeface="Arial"/>
              <a:cs typeface="Arial"/>
            </a:rPr>
            <a:t>showcasing innovation and new technologies in the sector</a:t>
          </a:r>
          <a:endParaRPr lang="en-IN" sz="1800" b="0" kern="1200">
            <a:solidFill>
              <a:schemeClr val="accent1"/>
            </a:solidFill>
            <a:latin typeface="Arial"/>
            <a:cs typeface="Arial"/>
          </a:endParaRPr>
        </a:p>
      </dsp:txBody>
      <dsp:txXfrm>
        <a:off x="740267" y="496423"/>
        <a:ext cx="11289281" cy="954660"/>
      </dsp:txXfrm>
    </dsp:sp>
    <dsp:sp modelId="{EC51A7E5-3766-416D-B45E-0422C3BDC5A8}">
      <dsp:nvSpPr>
        <dsp:cNvPr id="0" name=""/>
        <dsp:cNvSpPr/>
      </dsp:nvSpPr>
      <dsp:spPr>
        <a:xfrm>
          <a:off x="135223" y="375697"/>
          <a:ext cx="1193325" cy="119332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276A561F-B5D2-4238-AC92-17FB03D1D55C}">
      <dsp:nvSpPr>
        <dsp:cNvPr id="0" name=""/>
        <dsp:cNvSpPr/>
      </dsp:nvSpPr>
      <dsp:spPr>
        <a:xfrm>
          <a:off x="1245181" y="1909321"/>
          <a:ext cx="10854603" cy="954660"/>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57762" tIns="45720" rIns="45720" bIns="45720" numCol="1" spcCol="1270" anchor="ctr" anchorCtr="0">
          <a:noAutofit/>
        </a:bodyPr>
        <a:lstStyle/>
        <a:p>
          <a:pPr marL="0" lvl="0" indent="0" algn="l" defTabSz="800100" rtl="0">
            <a:lnSpc>
              <a:spcPct val="90000"/>
            </a:lnSpc>
            <a:spcBef>
              <a:spcPct val="0"/>
            </a:spcBef>
            <a:spcAft>
              <a:spcPct val="35000"/>
            </a:spcAft>
            <a:buNone/>
          </a:pPr>
          <a:r>
            <a:rPr lang="en-IN" sz="1800" b="1" kern="1200">
              <a:solidFill>
                <a:schemeClr val="accent1"/>
              </a:solidFill>
              <a:latin typeface="Arial"/>
              <a:cs typeface="Arial"/>
            </a:rPr>
            <a:t>Investor Connect: Pitching Session </a:t>
          </a:r>
          <a:r>
            <a:rPr lang="en-IN" sz="1800" b="0" kern="1200">
              <a:solidFill>
                <a:schemeClr val="accent1"/>
              </a:solidFill>
              <a:latin typeface="Arial"/>
              <a:cs typeface="Arial"/>
            </a:rPr>
            <a:t>with Indian and Global Investors attending the summit</a:t>
          </a:r>
          <a:r>
            <a:rPr lang="en-IN" sz="1800" b="1" kern="1200">
              <a:solidFill>
                <a:schemeClr val="accent1"/>
              </a:solidFill>
              <a:latin typeface="Arial"/>
              <a:cs typeface="Arial"/>
            </a:rPr>
            <a:t> to facilitate funding opportunities </a:t>
          </a:r>
          <a:r>
            <a:rPr lang="en-IN" sz="1800" b="0" kern="1200">
              <a:solidFill>
                <a:schemeClr val="accent1"/>
              </a:solidFill>
              <a:latin typeface="Arial"/>
              <a:cs typeface="Arial"/>
            </a:rPr>
            <a:t>in the sector </a:t>
          </a:r>
          <a:r>
            <a:rPr lang="en-IN" sz="1800" b="1" kern="1200">
              <a:solidFill>
                <a:schemeClr val="accent1"/>
              </a:solidFill>
              <a:latin typeface="Arial"/>
              <a:cs typeface="Arial"/>
            </a:rPr>
            <a:t> </a:t>
          </a:r>
        </a:p>
      </dsp:txBody>
      <dsp:txXfrm>
        <a:off x="1245181" y="1909321"/>
        <a:ext cx="10854603" cy="954660"/>
      </dsp:txXfrm>
    </dsp:sp>
    <dsp:sp modelId="{E17ED087-5706-4AC5-AB96-0ABD9DE6D029}">
      <dsp:nvSpPr>
        <dsp:cNvPr id="0" name=""/>
        <dsp:cNvSpPr/>
      </dsp:nvSpPr>
      <dsp:spPr>
        <a:xfrm>
          <a:off x="688328" y="1834189"/>
          <a:ext cx="1193325" cy="119332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6B8E9BA1-8F1B-446A-9BC0-72C0C9895863}">
      <dsp:nvSpPr>
        <dsp:cNvPr id="0" name=""/>
        <dsp:cNvSpPr/>
      </dsp:nvSpPr>
      <dsp:spPr>
        <a:xfrm>
          <a:off x="1285017" y="3324309"/>
          <a:ext cx="10854603" cy="954660"/>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57762" tIns="45720" rIns="45720" bIns="45720" numCol="1" spcCol="1270" anchor="ctr" anchorCtr="0">
          <a:noAutofit/>
        </a:bodyPr>
        <a:lstStyle/>
        <a:p>
          <a:pPr marL="0" lvl="0" indent="0" algn="l" defTabSz="800100" rtl="0">
            <a:lnSpc>
              <a:spcPct val="90000"/>
            </a:lnSpc>
            <a:spcBef>
              <a:spcPct val="0"/>
            </a:spcBef>
            <a:spcAft>
              <a:spcPct val="35000"/>
            </a:spcAft>
            <a:buNone/>
          </a:pPr>
          <a:r>
            <a:rPr kumimoji="0" lang="en-IN" sz="1800" b="1" i="0" u="none" strike="noStrike" kern="1200" cap="none" spc="0" normalizeH="0" baseline="0">
              <a:ln/>
              <a:solidFill>
                <a:schemeClr val="accent1"/>
              </a:solidFill>
              <a:effectLst/>
              <a:uLnTx/>
              <a:uFillTx/>
              <a:latin typeface="Arial"/>
              <a:ea typeface="+mn-ea"/>
              <a:cs typeface="Arial"/>
            </a:rPr>
            <a:t>Pilot &amp; Procurement Opportunities: </a:t>
          </a:r>
          <a:r>
            <a:rPr kumimoji="0" lang="en-IN" sz="1800" b="0" i="0" u="none" strike="noStrike" kern="1200" cap="none" spc="0" normalizeH="0" baseline="0">
              <a:ln/>
              <a:solidFill>
                <a:schemeClr val="accent1"/>
              </a:solidFill>
              <a:effectLst/>
              <a:uLnTx/>
              <a:uFillTx/>
              <a:latin typeface="Arial"/>
              <a:ea typeface="+mn-ea"/>
              <a:cs typeface="Arial"/>
            </a:rPr>
            <a:t>Dedicated timeslots for </a:t>
          </a:r>
          <a:r>
            <a:rPr kumimoji="0" lang="en-US" sz="1800" b="1" i="0" u="none" strike="noStrike" kern="1200" cap="none" spc="0" normalizeH="0" baseline="0">
              <a:ln/>
              <a:solidFill>
                <a:schemeClr val="accent1"/>
              </a:solidFill>
              <a:effectLst/>
              <a:uLnTx/>
              <a:uFillTx/>
              <a:latin typeface="Arial"/>
              <a:ea typeface="+mn-ea"/>
              <a:cs typeface="Arial"/>
            </a:rPr>
            <a:t>Buyer-seller meet </a:t>
          </a:r>
          <a:r>
            <a:rPr kumimoji="0" lang="en-US" sz="1800" b="0" i="0" u="none" strike="noStrike" kern="1200" cap="none" spc="0" normalizeH="0" baseline="0">
              <a:ln/>
              <a:solidFill>
                <a:schemeClr val="accent1"/>
              </a:solidFill>
              <a:effectLst/>
              <a:uLnTx/>
              <a:uFillTx/>
              <a:latin typeface="Arial"/>
              <a:ea typeface="+mn-ea"/>
              <a:cs typeface="Arial"/>
            </a:rPr>
            <a:t>with Central Depts, PSUs, and States for</a:t>
          </a:r>
          <a:r>
            <a:rPr kumimoji="0" lang="en-US" sz="1800" b="1" i="0" u="none" strike="noStrike" kern="1200" cap="none" spc="0" normalizeH="0" baseline="0">
              <a:ln/>
              <a:solidFill>
                <a:schemeClr val="accent1"/>
              </a:solidFill>
              <a:effectLst/>
              <a:uLnTx/>
              <a:uFillTx/>
              <a:latin typeface="Arial"/>
              <a:ea typeface="+mn-ea"/>
              <a:cs typeface="Arial"/>
            </a:rPr>
            <a:t> pilot &amp; procurement opportunities </a:t>
          </a:r>
          <a:r>
            <a:rPr kumimoji="0" lang="en-US" sz="1800" b="0" i="0" u="none" strike="noStrike" kern="1200" cap="none" spc="0" normalizeH="0" baseline="0">
              <a:ln/>
              <a:solidFill>
                <a:schemeClr val="accent1"/>
              </a:solidFill>
              <a:effectLst/>
              <a:uLnTx/>
              <a:uFillTx/>
              <a:latin typeface="Arial"/>
              <a:ea typeface="+mn-ea"/>
              <a:cs typeface="Arial"/>
            </a:rPr>
            <a:t>for startups</a:t>
          </a:r>
          <a:r>
            <a:rPr lang="en-US" sz="1800" b="0">
              <a:solidFill>
                <a:schemeClr val="accent1"/>
              </a:solidFill>
              <a:latin typeface="Arial"/>
              <a:ea typeface="+mn-ea"/>
              <a:cs typeface="Arial"/>
            </a:rPr>
            <a:t> </a:t>
          </a:r>
          <a:endParaRPr lang="en-IN" sz="1800" b="0">
            <a:solidFill>
              <a:schemeClr val="accent1"/>
            </a:solidFill>
            <a:latin typeface="Arial"/>
            <a:ea typeface="+mn-ea"/>
            <a:cs typeface="Arial"/>
          </a:endParaRPr>
        </a:p>
      </dsp:txBody>
      <dsp:txXfrm>
        <a:off x="1285017" y="3324309"/>
        <a:ext cx="10854603" cy="954660"/>
      </dsp:txXfrm>
    </dsp:sp>
    <dsp:sp modelId="{25B89F87-E3A0-214C-9366-7CB15863745C}">
      <dsp:nvSpPr>
        <dsp:cNvPr id="0" name=""/>
        <dsp:cNvSpPr/>
      </dsp:nvSpPr>
      <dsp:spPr>
        <a:xfrm>
          <a:off x="648518" y="3222227"/>
          <a:ext cx="1193325" cy="119332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AFD19AC6-DDB8-4901-A888-38C495F1508A}">
      <dsp:nvSpPr>
        <dsp:cNvPr id="0" name=""/>
        <dsp:cNvSpPr/>
      </dsp:nvSpPr>
      <dsp:spPr>
        <a:xfrm>
          <a:off x="697852" y="4773799"/>
          <a:ext cx="11401932" cy="954660"/>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57762" tIns="45720" rIns="45720" bIns="45720" numCol="1" spcCol="1270" anchor="ctr" anchorCtr="0">
          <a:noAutofit/>
        </a:bodyPr>
        <a:lstStyle/>
        <a:p>
          <a:pPr marL="0" lvl="0" indent="0" algn="l" defTabSz="800100">
            <a:lnSpc>
              <a:spcPct val="100000"/>
            </a:lnSpc>
            <a:spcBef>
              <a:spcPct val="0"/>
            </a:spcBef>
            <a:spcAft>
              <a:spcPct val="35000"/>
            </a:spcAft>
            <a:buNone/>
          </a:pPr>
          <a:r>
            <a:rPr lang="en-IN" sz="1800" b="1" kern="1200">
              <a:solidFill>
                <a:schemeClr val="accent1"/>
              </a:solidFill>
              <a:latin typeface="Arial"/>
              <a:cs typeface="Arial"/>
            </a:rPr>
            <a:t>Institutional Connect</a:t>
          </a:r>
          <a:r>
            <a:rPr lang="en-IN" sz="1800" b="0" kern="1200">
              <a:solidFill>
                <a:schemeClr val="accent1"/>
              </a:solidFill>
              <a:latin typeface="Arial"/>
              <a:cs typeface="Arial"/>
            </a:rPr>
            <a:t>: Meeting </a:t>
          </a:r>
          <a:r>
            <a:rPr kumimoji="0" lang="en-IN" sz="1800" b="1" i="0" u="none" strike="noStrike" kern="1200" cap="none" spc="0" normalizeH="0" baseline="0">
              <a:ln/>
              <a:solidFill>
                <a:schemeClr val="accent1"/>
              </a:solidFill>
              <a:effectLst/>
              <a:uLnTx/>
              <a:uFillTx/>
              <a:latin typeface="Arial"/>
              <a:ea typeface="+mn-ea"/>
              <a:cs typeface="Arial"/>
            </a:rPr>
            <a:t>between</a:t>
          </a:r>
          <a:r>
            <a:rPr lang="en-IN" sz="1800" b="0" kern="1200">
              <a:solidFill>
                <a:schemeClr val="accent1"/>
              </a:solidFill>
              <a:latin typeface="Arial"/>
              <a:cs typeface="Arial"/>
            </a:rPr>
            <a:t> Incubator/Accelerators specialized in Hospitality Sector Startups and government stakeholders, and investors attending the summit </a:t>
          </a:r>
          <a:r>
            <a:rPr lang="en-IN" sz="1800" b="1" kern="1200">
              <a:solidFill>
                <a:schemeClr val="accent1"/>
              </a:solidFill>
              <a:latin typeface="Arial"/>
              <a:cs typeface="Arial"/>
            </a:rPr>
            <a:t>to foster new opportunities </a:t>
          </a:r>
          <a:r>
            <a:rPr lang="en-IN" sz="1800" b="0" kern="1200">
              <a:solidFill>
                <a:schemeClr val="accent1"/>
              </a:solidFill>
              <a:latin typeface="Arial"/>
              <a:cs typeface="Arial"/>
            </a:rPr>
            <a:t>in the sector </a:t>
          </a:r>
          <a:endParaRPr lang="en-IN" b="1" kern="1200">
            <a:solidFill>
              <a:schemeClr val="accent1"/>
            </a:solidFill>
            <a:latin typeface="Arial"/>
            <a:cs typeface="Arial"/>
          </a:endParaRPr>
        </a:p>
      </dsp:txBody>
      <dsp:txXfrm>
        <a:off x="697852" y="4773799"/>
        <a:ext cx="11401932" cy="954660"/>
      </dsp:txXfrm>
    </dsp:sp>
    <dsp:sp modelId="{E7E3D86B-D303-4315-85B8-24D17CBC830B}">
      <dsp:nvSpPr>
        <dsp:cNvPr id="0" name=""/>
        <dsp:cNvSpPr/>
      </dsp:nvSpPr>
      <dsp:spPr>
        <a:xfrm>
          <a:off x="101189" y="4654466"/>
          <a:ext cx="1193325" cy="119332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78630E-08FB-44F4-B489-9FD30BC02B88}" type="datetimeFigureOut">
              <a:rPr lang="en-IN" smtClean="0"/>
              <a:t>28-03-2023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9E6B56-AF73-4915-8EEE-F117D5993063}" type="slidenum">
              <a:rPr lang="en-IN" smtClean="0"/>
              <a:t>‹#›</a:t>
            </a:fld>
            <a:endParaRPr lang="en-IN"/>
          </a:p>
        </p:txBody>
      </p:sp>
    </p:spTree>
    <p:extLst>
      <p:ext uri="{BB962C8B-B14F-4D97-AF65-F5344CB8AC3E}">
        <p14:creationId xmlns:p14="http://schemas.microsoft.com/office/powerpoint/2010/main" val="1032386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600"/>
              </a:spcAft>
              <a:buClr>
                <a:srgbClr val="000000"/>
              </a:buClr>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The recently released International Monetary Fund forecast maintains that India shall remain as the fastest growing economy in the world despite global slowdown.</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Clr>
                <a:srgbClr val="000000"/>
              </a:buClr>
              <a:buFont typeface="Symbol" panose="05050102010706020507" pitchFamily="18" charset="2"/>
              <a:buChar char=""/>
            </a:pPr>
            <a:r>
              <a:rPr lang="en-IN" sz="1800">
                <a:effectLst/>
                <a:latin typeface="Calibri" panose="020F0502020204030204" pitchFamily="34" charset="0"/>
                <a:ea typeface="Calibri" panose="020F0502020204030204" pitchFamily="34" charset="0"/>
                <a:cs typeface="Times New Roman" panose="02020603050405020304" pitchFamily="18" charset="0"/>
              </a:rPr>
              <a:t>And indeed, it is a matter of pride </a:t>
            </a:r>
            <a:r>
              <a:rPr lang="en-US" sz="1800">
                <a:effectLst/>
                <a:latin typeface="Calibri" panose="020F0502020204030204" pitchFamily="34" charset="0"/>
                <a:ea typeface="Calibri" panose="020F0502020204030204" pitchFamily="34" charset="0"/>
                <a:cs typeface="Times New Roman" panose="02020603050405020304" pitchFamily="18" charset="0"/>
              </a:rPr>
              <a:t>for us to talk about the story of India's journey through the past, present, and future.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Clr>
                <a:srgbClr val="000000"/>
              </a:buClr>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In a very short span of time, India has shown a great appetite for technology, data, and the internet.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Clr>
                <a:srgbClr val="000000"/>
              </a:buClr>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The internet paved the way for thousands of startups to rise over the past decade, address unique problems, transform entire industries, and create new segments.</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Clr>
                <a:srgbClr val="000000"/>
              </a:buClr>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These startups are contributing economically, creating wealth, and generating employment through the length and breadth of the country.</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Clr>
                <a:srgbClr val="000000"/>
              </a:buClr>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This is Pratiti from Startup India and today let us all look at behind-the-scenes of this ecosystem which is fueled by innovation, passion, and entrepreneurial spirit.</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p>
            <a:endParaRPr lang="en-IN"/>
          </a:p>
        </p:txBody>
      </p:sp>
      <p:sp>
        <p:nvSpPr>
          <p:cNvPr id="4" name="Slide Number Placeholder 3"/>
          <p:cNvSpPr>
            <a:spLocks noGrp="1"/>
          </p:cNvSpPr>
          <p:nvPr>
            <p:ph type="sldNum" sz="quarter" idx="5"/>
          </p:nvPr>
        </p:nvSpPr>
        <p:spPr/>
        <p:txBody>
          <a:bodyPr/>
          <a:lstStyle/>
          <a:p>
            <a:fld id="{8DF967AE-9351-4902-8FC2-9A321A4E6792}" type="slidenum">
              <a:rPr lang="en-IN" smtClean="0"/>
              <a:t>1</a:t>
            </a:fld>
            <a:endParaRPr lang="en-IN"/>
          </a:p>
        </p:txBody>
      </p:sp>
    </p:spTree>
    <p:extLst>
      <p:ext uri="{BB962C8B-B14F-4D97-AF65-F5344CB8AC3E}">
        <p14:creationId xmlns:p14="http://schemas.microsoft.com/office/powerpoint/2010/main" val="2116500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just" defTabSz="914400" rtl="0" eaLnBrk="1" fontAlgn="auto" latinLnBrk="0" hangingPunct="1">
              <a:lnSpc>
                <a:spcPct val="150000"/>
              </a:lnSpc>
              <a:spcBef>
                <a:spcPts val="0"/>
              </a:spcBef>
              <a:spcAft>
                <a:spcPts val="400"/>
              </a:spcAft>
              <a:buClrTx/>
              <a:buSzTx/>
              <a:buFontTx/>
              <a:buNone/>
              <a:tabLst>
                <a:tab pos="5257800" algn="l"/>
              </a:tabLst>
              <a:defRPr/>
            </a:pPr>
            <a:r>
              <a:rPr lang="en-IN" sz="1800">
                <a:effectLst/>
                <a:latin typeface="Calibri" panose="020F0502020204030204" pitchFamily="34" charset="0"/>
                <a:ea typeface="Calibri" panose="020F0502020204030204" pitchFamily="34" charset="0"/>
                <a:cs typeface="Times New Roman" panose="02020603050405020304" pitchFamily="18" charset="0"/>
              </a:rPr>
              <a:t>The word startup is a buzzword today, but its roots go back to 2016 when the Hon'ble Prime Minister of India, Shri Narendra Modi, launched the StartupIndia initiative as a clarion call to the innovators, entrepreneurs, and thinkers of the nation to lead from the front and drive India’s sustainable economic growth.</a:t>
            </a:r>
          </a:p>
          <a:p>
            <a:pPr marL="228600" marR="0" algn="just">
              <a:lnSpc>
                <a:spcPct val="150000"/>
              </a:lnSpc>
              <a:spcBef>
                <a:spcPts val="0"/>
              </a:spcBef>
              <a:spcAft>
                <a:spcPts val="400"/>
              </a:spcAft>
              <a:tabLst>
                <a:tab pos="5257800" algn="l"/>
              </a:tabLst>
            </a:pPr>
            <a:endParaRPr lang="en-US" sz="1800">
              <a:effectLst/>
              <a:latin typeface="Trebuchet MS" panose="020B0603020202020204" pitchFamily="34" charset="0"/>
              <a:ea typeface="Times New Roman" panose="02020603050405020304" pitchFamily="18" charset="0"/>
              <a:cs typeface="Arial" panose="020B0604020202020204" pitchFamily="34" charset="0"/>
            </a:endParaRPr>
          </a:p>
          <a:p>
            <a:pPr marL="228600" marR="0" algn="just">
              <a:lnSpc>
                <a:spcPct val="150000"/>
              </a:lnSpc>
              <a:spcBef>
                <a:spcPts val="0"/>
              </a:spcBef>
              <a:spcAft>
                <a:spcPts val="400"/>
              </a:spcAft>
              <a:tabLst>
                <a:tab pos="5257800" algn="l"/>
              </a:tabLst>
            </a:pPr>
            <a:r>
              <a:rPr lang="en-US" sz="1800">
                <a:effectLst/>
                <a:latin typeface="Trebuchet MS" panose="020B0603020202020204" pitchFamily="34" charset="0"/>
                <a:ea typeface="Times New Roman" panose="02020603050405020304" pitchFamily="18" charset="0"/>
                <a:cs typeface="Arial" panose="020B0604020202020204" pitchFamily="34" charset="0"/>
              </a:rPr>
              <a:t>The initiative is as a result of the </a:t>
            </a:r>
            <a:r>
              <a:rPr lang="en-IN" sz="1800">
                <a:effectLst/>
                <a:latin typeface="Trebuchet MS" panose="020B0603020202020204" pitchFamily="34" charset="0"/>
                <a:ea typeface="Times New Roman" panose="02020603050405020304" pitchFamily="18" charset="0"/>
                <a:cs typeface="Arial" panose="020B0604020202020204" pitchFamily="34" charset="0"/>
              </a:rPr>
              <a:t>19 action pointer Action Plan released in the same year, spanning across three major pillars </a:t>
            </a:r>
            <a:r>
              <a:rPr lang="en-IN" sz="1800" err="1">
                <a:effectLst/>
                <a:latin typeface="Trebuchet MS" panose="020B0603020202020204" pitchFamily="34" charset="0"/>
                <a:ea typeface="Times New Roman" panose="02020603050405020304" pitchFamily="18" charset="0"/>
                <a:cs typeface="Arial" panose="020B0604020202020204" pitchFamily="34" charset="0"/>
              </a:rPr>
              <a:t>i,e</a:t>
            </a:r>
            <a:r>
              <a:rPr lang="en-IN" sz="1800">
                <a:effectLst/>
                <a:latin typeface="Trebuchet MS" panose="020B0603020202020204" pitchFamily="34" charset="0"/>
                <a:ea typeface="Times New Roman" panose="02020603050405020304" pitchFamily="18" charset="0"/>
                <a:cs typeface="Arial" panose="020B0604020202020204" pitchFamily="34" charset="0"/>
              </a:rPr>
              <a:t>. 1) Simplification and handholding, 2) Funding support and incentives and 3) Industry-academia partnership and incubation” were announced. Startup India was set up with the aim of bringing this to implementation.</a:t>
            </a:r>
          </a:p>
          <a:p>
            <a:pPr marL="0" marR="0">
              <a:lnSpc>
                <a:spcPct val="107000"/>
              </a:lnSpc>
              <a:spcBef>
                <a:spcPts val="0"/>
              </a:spcBef>
              <a:spcAft>
                <a:spcPts val="800"/>
              </a:spcAft>
            </a:pPr>
            <a:endParaRPr lang="en-IN" sz="1800">
              <a:effectLst/>
              <a:latin typeface="Trebuchet MS" panose="020B0603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IN"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ED0040-932F-4246-A194-EF2D1D2563F2}"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1718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Clr>
                <a:srgbClr val="000000"/>
              </a:buClr>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Be it startups and unicorns or the enablers of this ecosystem the incubators and investors have grown exponentially in the past few years (2015-2021):</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US" sz="1100">
                <a:effectLst/>
                <a:latin typeface="Calibri" panose="020F0502020204030204" pitchFamily="34" charset="0"/>
                <a:ea typeface="Calibri" panose="020F0502020204030204" pitchFamily="34" charset="0"/>
                <a:cs typeface="Times New Roman" panose="02020603050405020304" pitchFamily="18" charset="0"/>
              </a:rPr>
              <a:t>17X increase in the number of startups</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US" sz="1100">
                <a:effectLst/>
                <a:latin typeface="Calibri" panose="020F0502020204030204" pitchFamily="34" charset="0"/>
                <a:ea typeface="Calibri" panose="020F0502020204030204" pitchFamily="34" charset="0"/>
                <a:cs typeface="Times New Roman" panose="02020603050405020304" pitchFamily="18" charset="0"/>
              </a:rPr>
              <a:t>13X increase in unicorns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US" sz="1100">
                <a:effectLst/>
                <a:latin typeface="Calibri" panose="020F0502020204030204" pitchFamily="34" charset="0"/>
                <a:ea typeface="Calibri" panose="020F0502020204030204" pitchFamily="34" charset="0"/>
                <a:cs typeface="Times New Roman" panose="02020603050405020304" pitchFamily="18" charset="0"/>
              </a:rPr>
              <a:t>9X increase in the number of investors</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US" sz="1100">
                <a:effectLst/>
                <a:latin typeface="Calibri" panose="020F0502020204030204" pitchFamily="34" charset="0"/>
                <a:ea typeface="Calibri" panose="020F0502020204030204" pitchFamily="34" charset="0"/>
                <a:cs typeface="Times New Roman" panose="02020603050405020304" pitchFamily="18" charset="0"/>
              </a:rPr>
              <a:t>8X increase in the total funding of startups as well number of state startup policies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en-US" sz="1100">
                <a:effectLst/>
                <a:latin typeface="Calibri" panose="020F0502020204030204" pitchFamily="34" charset="0"/>
                <a:ea typeface="Calibri" panose="020F0502020204030204" pitchFamily="34" charset="0"/>
                <a:cs typeface="Times New Roman" panose="02020603050405020304" pitchFamily="18" charset="0"/>
              </a:rPr>
              <a:t>7X increase in the number of incubators</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p>
            <a:endParaRPr lang="en-IN"/>
          </a:p>
        </p:txBody>
      </p:sp>
      <p:sp>
        <p:nvSpPr>
          <p:cNvPr id="4" name="Slide Number Placeholder 3"/>
          <p:cNvSpPr>
            <a:spLocks noGrp="1"/>
          </p:cNvSpPr>
          <p:nvPr>
            <p:ph type="sldNum" sz="quarter" idx="5"/>
          </p:nvPr>
        </p:nvSpPr>
        <p:spPr/>
        <p:txBody>
          <a:bodyPr/>
          <a:lstStyle/>
          <a:p>
            <a:fld id="{ADED0040-932F-4246-A194-EF2D1D2563F2}" type="slidenum">
              <a:rPr lang="en-IN" smtClean="0"/>
              <a:t>3</a:t>
            </a:fld>
            <a:endParaRPr lang="en-IN"/>
          </a:p>
        </p:txBody>
      </p:sp>
    </p:spTree>
    <p:extLst>
      <p:ext uri="{BB962C8B-B14F-4D97-AF65-F5344CB8AC3E}">
        <p14:creationId xmlns:p14="http://schemas.microsoft.com/office/powerpoint/2010/main" val="1783209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7000"/>
              </a:lnSpc>
              <a:spcBef>
                <a:spcPts val="0"/>
              </a:spcBef>
              <a:spcAft>
                <a:spcPts val="0"/>
              </a:spcAft>
              <a:buClr>
                <a:srgbClr val="000000"/>
              </a:buClr>
              <a:buSzTx/>
              <a:buFont typeface="Symbol" panose="05050102010706020507" pitchFamily="18" charset="2"/>
              <a:buChar char=""/>
              <a:tabLst/>
              <a:defRP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
                <a:srgbClr val="000000"/>
              </a:buClr>
              <a:buSzTx/>
              <a:buFont typeface="Symbol" panose="05050102010706020507" pitchFamily="18" charset="2"/>
              <a:buChar char=""/>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These are some quick stats of the startup ecosystem in India. We are the third largest startup ecosystem with 90,000+ recognized startups from all 36 States &amp; UTs in the country.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000000"/>
              </a:buClr>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There has been a 109% yearly increase in jobs created by startups over the last 4 years.</a:t>
            </a:r>
          </a:p>
          <a:p>
            <a:pPr marL="342900" marR="0" lvl="0" indent="-342900" algn="l" defTabSz="914400" rtl="0" eaLnBrk="1" fontAlgn="auto" latinLnBrk="0" hangingPunct="1">
              <a:lnSpc>
                <a:spcPct val="107000"/>
              </a:lnSpc>
              <a:spcBef>
                <a:spcPts val="0"/>
              </a:spcBef>
              <a:spcAft>
                <a:spcPts val="800"/>
              </a:spcAft>
              <a:buClr>
                <a:srgbClr val="000000"/>
              </a:buClr>
              <a:buSzTx/>
              <a:buFont typeface="Symbol" panose="05050102010706020507" pitchFamily="18" charset="2"/>
              <a:buChar char=""/>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We have 48% of startups from Tier 2 and Tier 3 cities and 47% led by women entrepreneurs.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000000"/>
              </a:buClr>
              <a:buFont typeface="Symbol" panose="05050102010706020507" pitchFamily="18" charset="2"/>
              <a:buChar char=""/>
            </a:pPr>
            <a:endParaRPr lang="en-IN" sz="1800">
              <a:effectLst/>
              <a:latin typeface="Calibri" panose="020F0502020204030204" pitchFamily="34" charset="0"/>
              <a:ea typeface="Calibri" panose="020F0502020204030204" pitchFamily="34" charset="0"/>
              <a:cs typeface="Times New Roman" panose="02020603050405020304" pitchFamily="18" charset="0"/>
            </a:endParaRPr>
          </a:p>
          <a:p>
            <a:endParaRPr lang="en-I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ED0040-932F-4246-A194-EF2D1D2563F2}"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2538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ADED0040-932F-4246-A194-EF2D1D2563F2}" type="slidenum">
              <a:rPr lang="en-IN" smtClean="0"/>
              <a:t>5</a:t>
            </a:fld>
            <a:endParaRPr lang="en-IN"/>
          </a:p>
        </p:txBody>
      </p:sp>
    </p:spTree>
    <p:extLst>
      <p:ext uri="{BB962C8B-B14F-4D97-AF65-F5344CB8AC3E}">
        <p14:creationId xmlns:p14="http://schemas.microsoft.com/office/powerpoint/2010/main" val="1290237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a:effectLst/>
                <a:latin typeface="Trebuchet MS" panose="020B0603020202020204" pitchFamily="34" charset="0"/>
                <a:ea typeface="Times New Roman" panose="02020603050405020304" pitchFamily="18" charset="0"/>
                <a:cs typeface="Arial" panose="020B0604020202020204" pitchFamily="34" charset="0"/>
              </a:rPr>
              <a:t>The Government launched a Startup India Online Hub on 19</a:t>
            </a:r>
            <a:r>
              <a:rPr lang="en-IN" sz="1800" baseline="30000">
                <a:effectLst/>
                <a:latin typeface="Trebuchet MS" panose="020B0603020202020204" pitchFamily="34" charset="0"/>
                <a:ea typeface="Times New Roman" panose="02020603050405020304" pitchFamily="18" charset="0"/>
                <a:cs typeface="Arial" panose="020B0604020202020204" pitchFamily="34" charset="0"/>
              </a:rPr>
              <a:t>th</a:t>
            </a:r>
            <a:r>
              <a:rPr lang="en-IN" sz="1800">
                <a:effectLst/>
                <a:latin typeface="Trebuchet MS" panose="020B0603020202020204" pitchFamily="34" charset="0"/>
                <a:ea typeface="Times New Roman" panose="02020603050405020304" pitchFamily="18" charset="0"/>
                <a:cs typeface="Arial" panose="020B0604020202020204" pitchFamily="34" charset="0"/>
              </a:rPr>
              <a:t> June 2017 which is one of its kind online platforms for all stakeholders of the entrepreneurial ecosystem in India to discover, connect and engage with each other. The online hub hosts startups, investors, funds, mentors, academic institutions, incubators, accelerators, corporates, Government bodies, and more.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800">
              <a:effectLst/>
              <a:latin typeface="Trebuchet MS" panose="020B0603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Clr>
                <a:srgbClr val="000000"/>
              </a:buClr>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Our one-stop-shop the Startup India Hub has been created to guide and provide for each stakeholder- be it to provide pro-bono services, online entrepreneurial courses, information dissemination, network, or showcase innovation.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000000"/>
              </a:buClr>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All initiatives come to life through the state-of-the-art online presence of Startup India. </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Clr>
                <a:srgbClr val="000000"/>
              </a:buClr>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You can take note of the link to the website mentioned on the screen.</a:t>
            </a:r>
            <a:endParaRPr lang="en-IN"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800">
              <a:effectLst/>
              <a:latin typeface="Calibri" panose="020F0502020204030204" pitchFamily="34" charset="0"/>
              <a:ea typeface="Calibri" panose="020F0502020204030204" pitchFamily="34" charset="0"/>
              <a:cs typeface="Times New Roman" panose="02020603050405020304" pitchFamily="18" charset="0"/>
            </a:endParaRPr>
          </a:p>
          <a:p>
            <a:endParaRPr lang="en-IN"/>
          </a:p>
        </p:txBody>
      </p:sp>
      <p:sp>
        <p:nvSpPr>
          <p:cNvPr id="4" name="Slide Number Placeholder 3"/>
          <p:cNvSpPr>
            <a:spLocks noGrp="1"/>
          </p:cNvSpPr>
          <p:nvPr>
            <p:ph type="sldNum" sz="quarter" idx="5"/>
          </p:nvPr>
        </p:nvSpPr>
        <p:spPr/>
        <p:txBody>
          <a:bodyPr/>
          <a:lstStyle/>
          <a:p>
            <a:fld id="{C3969C56-2646-4C7F-8171-B23913749FA5}" type="slidenum">
              <a:rPr lang="en-US" smtClean="0"/>
              <a:t>6</a:t>
            </a:fld>
            <a:endParaRPr lang="en-US"/>
          </a:p>
        </p:txBody>
      </p:sp>
    </p:spTree>
    <p:extLst>
      <p:ext uri="{BB962C8B-B14F-4D97-AF65-F5344CB8AC3E}">
        <p14:creationId xmlns:p14="http://schemas.microsoft.com/office/powerpoint/2010/main" val="1223792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Clr>
                <a:srgbClr val="000000"/>
              </a:buClr>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To further boost the ecosystem, the government provides funding support to the startups across the life cycle</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a:effectLst/>
                <a:latin typeface="Calibri" panose="020F0502020204030204" pitchFamily="34" charset="0"/>
                <a:ea typeface="Calibri" panose="020F0502020204030204" pitchFamily="34" charset="0"/>
                <a:cs typeface="Times New Roman" panose="02020603050405020304" pitchFamily="18" charset="0"/>
              </a:rPr>
              <a:t>Late-stage startups have access to the Startup Fund of Funds with a total corpus of USD 1.26 bn which is provided in form of equity. The fund invests through AIFs registered in India, therefore, providing a push to the enablers of the investment landscape as well.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100">
                <a:effectLst/>
                <a:latin typeface="Calibri" panose="020F0502020204030204" pitchFamily="34" charset="0"/>
                <a:ea typeface="Calibri" panose="020F0502020204030204" pitchFamily="34" charset="0"/>
                <a:cs typeface="Times New Roman" panose="02020603050405020304" pitchFamily="18" charset="0"/>
              </a:rPr>
              <a:t>Seed-stage startups have access to the Startup India Seed Fund Scheme with a corpus of USD 119.4 mn in form of Grant and Debenture.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p>
            <a:endParaRPr lang="en-IN"/>
          </a:p>
        </p:txBody>
      </p:sp>
      <p:sp>
        <p:nvSpPr>
          <p:cNvPr id="4" name="Slide Number Placeholder 3"/>
          <p:cNvSpPr>
            <a:spLocks noGrp="1"/>
          </p:cNvSpPr>
          <p:nvPr>
            <p:ph type="sldNum" sz="quarter" idx="5"/>
          </p:nvPr>
        </p:nvSpPr>
        <p:spPr/>
        <p:txBody>
          <a:bodyPr/>
          <a:lstStyle/>
          <a:p>
            <a:fld id="{ADED0040-932F-4246-A194-EF2D1D2563F2}" type="slidenum">
              <a:rPr lang="en-IN" smtClean="0"/>
              <a:t>7</a:t>
            </a:fld>
            <a:endParaRPr lang="en-IN"/>
          </a:p>
        </p:txBody>
      </p:sp>
    </p:spTree>
    <p:extLst>
      <p:ext uri="{BB962C8B-B14F-4D97-AF65-F5344CB8AC3E}">
        <p14:creationId xmlns:p14="http://schemas.microsoft.com/office/powerpoint/2010/main" val="3364714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ADED0040-932F-4246-A194-EF2D1D2563F2}" type="slidenum">
              <a:rPr lang="en-IN" smtClean="0"/>
              <a:t>8</a:t>
            </a:fld>
            <a:endParaRPr lang="en-IN"/>
          </a:p>
        </p:txBody>
      </p:sp>
    </p:spTree>
    <p:extLst>
      <p:ext uri="{BB962C8B-B14F-4D97-AF65-F5344CB8AC3E}">
        <p14:creationId xmlns:p14="http://schemas.microsoft.com/office/powerpoint/2010/main" val="1747088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HEXA Conference</a:t>
            </a:r>
          </a:p>
          <a:p>
            <a:r>
              <a:rPr lang="en-US"/>
              <a:t>In May – 10</a:t>
            </a:r>
            <a:r>
              <a:rPr lang="en-US" baseline="30000"/>
              <a:t>th</a:t>
            </a:r>
            <a:r>
              <a:rPr lang="en-US"/>
              <a:t> and 12</a:t>
            </a:r>
            <a:r>
              <a:rPr lang="en-US" baseline="30000"/>
              <a:t>th</a:t>
            </a:r>
            <a:r>
              <a:rPr lang="en-US"/>
              <a:t> </a:t>
            </a:r>
          </a:p>
          <a:p>
            <a:endParaRPr lang="en-US"/>
          </a:p>
          <a:p>
            <a:r>
              <a:rPr lang="en-US"/>
              <a:t>Workshop in March</a:t>
            </a:r>
          </a:p>
          <a:p>
            <a:r>
              <a:rPr lang="en-US"/>
              <a:t>UNWTO- session and launch report</a:t>
            </a:r>
          </a:p>
          <a:p>
            <a:r>
              <a:rPr lang="en-US"/>
              <a:t>Tourism in tier 2 and tier 3 cities </a:t>
            </a:r>
          </a:p>
          <a:p>
            <a:r>
              <a:rPr lang="en-US"/>
              <a:t>50 destinations in the budget</a:t>
            </a:r>
          </a:p>
          <a:p>
            <a:r>
              <a:rPr lang="en-US"/>
              <a:t>Ministry of culture and tourism</a:t>
            </a:r>
          </a:p>
          <a:p>
            <a:endParaRPr lang="en-US"/>
          </a:p>
          <a:p>
            <a:r>
              <a:rPr lang="en-US"/>
              <a:t>Take outside of technology</a:t>
            </a:r>
          </a:p>
          <a:p>
            <a:r>
              <a:rPr lang="en-US"/>
              <a:t>IHMs</a:t>
            </a:r>
          </a:p>
          <a:p>
            <a:r>
              <a:rPr lang="en-US"/>
              <a:t>How do u engage all of these guys</a:t>
            </a:r>
          </a:p>
          <a:p>
            <a:endParaRPr lang="en-US"/>
          </a:p>
          <a:p>
            <a:r>
              <a:rPr lang="en-US"/>
              <a:t>Youth20 also</a:t>
            </a:r>
          </a:p>
          <a:p>
            <a:endParaRPr lang="en-IN"/>
          </a:p>
        </p:txBody>
      </p:sp>
      <p:sp>
        <p:nvSpPr>
          <p:cNvPr id="4" name="Slide Number Placeholder 3"/>
          <p:cNvSpPr>
            <a:spLocks noGrp="1"/>
          </p:cNvSpPr>
          <p:nvPr>
            <p:ph type="sldNum" sz="quarter" idx="5"/>
          </p:nvPr>
        </p:nvSpPr>
        <p:spPr/>
        <p:txBody>
          <a:bodyPr/>
          <a:lstStyle/>
          <a:p>
            <a:fld id="{8C3D61BE-A706-402A-8436-C5BE36CF0D50}" type="slidenum">
              <a:rPr lang="en-IN" smtClean="0"/>
              <a:t>13</a:t>
            </a:fld>
            <a:endParaRPr lang="en-IN"/>
          </a:p>
        </p:txBody>
      </p:sp>
    </p:spTree>
    <p:extLst>
      <p:ext uri="{BB962C8B-B14F-4D97-AF65-F5344CB8AC3E}">
        <p14:creationId xmlns:p14="http://schemas.microsoft.com/office/powerpoint/2010/main" val="95464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BDCF4-5508-3A6C-27F8-1AFA213909E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IN"/>
          </a:p>
        </p:txBody>
      </p:sp>
      <p:sp>
        <p:nvSpPr>
          <p:cNvPr id="3" name="Subtitle 2">
            <a:extLst>
              <a:ext uri="{FF2B5EF4-FFF2-40B4-BE49-F238E27FC236}">
                <a16:creationId xmlns:a16="http://schemas.microsoft.com/office/drawing/2014/main" id="{B3E70CA8-59AA-4BC1-B040-C693932368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IN"/>
          </a:p>
        </p:txBody>
      </p:sp>
      <p:sp>
        <p:nvSpPr>
          <p:cNvPr id="4" name="Date Placeholder 3">
            <a:extLst>
              <a:ext uri="{FF2B5EF4-FFF2-40B4-BE49-F238E27FC236}">
                <a16:creationId xmlns:a16="http://schemas.microsoft.com/office/drawing/2014/main" id="{8426133C-D446-2EFD-5F53-E499FF33F35A}"/>
              </a:ext>
            </a:extLst>
          </p:cNvPr>
          <p:cNvSpPr>
            <a:spLocks noGrp="1"/>
          </p:cNvSpPr>
          <p:nvPr>
            <p:ph type="dt" sz="half" idx="10"/>
          </p:nvPr>
        </p:nvSpPr>
        <p:spPr/>
        <p:txBody>
          <a:bodyPr/>
          <a:lstStyle/>
          <a:p>
            <a:fld id="{D1DDD7EC-C2CA-4E4B-928C-830DA4C3E67A}" type="datetimeFigureOut">
              <a:rPr lang="en-IN" smtClean="0"/>
              <a:t>28-03-2023</a:t>
            </a:fld>
            <a:endParaRPr lang="en-IN"/>
          </a:p>
        </p:txBody>
      </p:sp>
      <p:sp>
        <p:nvSpPr>
          <p:cNvPr id="5" name="Footer Placeholder 4">
            <a:extLst>
              <a:ext uri="{FF2B5EF4-FFF2-40B4-BE49-F238E27FC236}">
                <a16:creationId xmlns:a16="http://schemas.microsoft.com/office/drawing/2014/main" id="{B692D923-CAC7-BA1A-261D-0187413F11A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519D685-3FD2-3E0C-3F25-4743F4457D17}"/>
              </a:ext>
            </a:extLst>
          </p:cNvPr>
          <p:cNvSpPr>
            <a:spLocks noGrp="1"/>
          </p:cNvSpPr>
          <p:nvPr>
            <p:ph type="sldNum" sz="quarter" idx="12"/>
          </p:nvPr>
        </p:nvSpPr>
        <p:spPr/>
        <p:txBody>
          <a:bodyPr/>
          <a:lstStyle/>
          <a:p>
            <a:fld id="{5FA13BCE-0497-49F2-A6DC-F7E7696BA424}" type="slidenum">
              <a:rPr lang="en-IN" smtClean="0"/>
              <a:t>‹#›</a:t>
            </a:fld>
            <a:endParaRPr lang="en-IN"/>
          </a:p>
        </p:txBody>
      </p:sp>
    </p:spTree>
    <p:extLst>
      <p:ext uri="{BB962C8B-B14F-4D97-AF65-F5344CB8AC3E}">
        <p14:creationId xmlns:p14="http://schemas.microsoft.com/office/powerpoint/2010/main" val="429946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00850-2479-983E-6292-C9C1BCDDB946}"/>
              </a:ext>
            </a:extLst>
          </p:cNvPr>
          <p:cNvSpPr>
            <a:spLocks noGrp="1"/>
          </p:cNvSpPr>
          <p:nvPr>
            <p:ph type="title"/>
          </p:nvPr>
        </p:nvSpPr>
        <p:spPr/>
        <p:txBody>
          <a:bodyPr/>
          <a:lstStyle/>
          <a:p>
            <a:r>
              <a:rPr lang="en-GB"/>
              <a:t>Click to edit Master title style</a:t>
            </a:r>
            <a:endParaRPr lang="en-IN"/>
          </a:p>
        </p:txBody>
      </p:sp>
      <p:sp>
        <p:nvSpPr>
          <p:cNvPr id="3" name="Vertical Text Placeholder 2">
            <a:extLst>
              <a:ext uri="{FF2B5EF4-FFF2-40B4-BE49-F238E27FC236}">
                <a16:creationId xmlns:a16="http://schemas.microsoft.com/office/drawing/2014/main" id="{983BA63F-4E77-EDA8-5C5E-D86EB7402AA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N"/>
          </a:p>
        </p:txBody>
      </p:sp>
      <p:sp>
        <p:nvSpPr>
          <p:cNvPr id="4" name="Date Placeholder 3">
            <a:extLst>
              <a:ext uri="{FF2B5EF4-FFF2-40B4-BE49-F238E27FC236}">
                <a16:creationId xmlns:a16="http://schemas.microsoft.com/office/drawing/2014/main" id="{B7255481-2EF2-20A6-22D1-7E74FD4B1C86}"/>
              </a:ext>
            </a:extLst>
          </p:cNvPr>
          <p:cNvSpPr>
            <a:spLocks noGrp="1"/>
          </p:cNvSpPr>
          <p:nvPr>
            <p:ph type="dt" sz="half" idx="10"/>
          </p:nvPr>
        </p:nvSpPr>
        <p:spPr/>
        <p:txBody>
          <a:bodyPr/>
          <a:lstStyle/>
          <a:p>
            <a:fld id="{D1DDD7EC-C2CA-4E4B-928C-830DA4C3E67A}" type="datetimeFigureOut">
              <a:rPr lang="en-IN" smtClean="0"/>
              <a:t>28-03-2023</a:t>
            </a:fld>
            <a:endParaRPr lang="en-IN"/>
          </a:p>
        </p:txBody>
      </p:sp>
      <p:sp>
        <p:nvSpPr>
          <p:cNvPr id="5" name="Footer Placeholder 4">
            <a:extLst>
              <a:ext uri="{FF2B5EF4-FFF2-40B4-BE49-F238E27FC236}">
                <a16:creationId xmlns:a16="http://schemas.microsoft.com/office/drawing/2014/main" id="{C38DE898-4D01-06FC-3796-920514B4112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E8244AB-74F6-DA3C-5825-DE70E39D36BD}"/>
              </a:ext>
            </a:extLst>
          </p:cNvPr>
          <p:cNvSpPr>
            <a:spLocks noGrp="1"/>
          </p:cNvSpPr>
          <p:nvPr>
            <p:ph type="sldNum" sz="quarter" idx="12"/>
          </p:nvPr>
        </p:nvSpPr>
        <p:spPr/>
        <p:txBody>
          <a:bodyPr/>
          <a:lstStyle/>
          <a:p>
            <a:fld id="{5FA13BCE-0497-49F2-A6DC-F7E7696BA424}" type="slidenum">
              <a:rPr lang="en-IN" smtClean="0"/>
              <a:t>‹#›</a:t>
            </a:fld>
            <a:endParaRPr lang="en-IN"/>
          </a:p>
        </p:txBody>
      </p:sp>
    </p:spTree>
    <p:extLst>
      <p:ext uri="{BB962C8B-B14F-4D97-AF65-F5344CB8AC3E}">
        <p14:creationId xmlns:p14="http://schemas.microsoft.com/office/powerpoint/2010/main" val="3402156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C665AC-BDB1-3FA7-0173-4F948D1E613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IN"/>
          </a:p>
        </p:txBody>
      </p:sp>
      <p:sp>
        <p:nvSpPr>
          <p:cNvPr id="3" name="Vertical Text Placeholder 2">
            <a:extLst>
              <a:ext uri="{FF2B5EF4-FFF2-40B4-BE49-F238E27FC236}">
                <a16:creationId xmlns:a16="http://schemas.microsoft.com/office/drawing/2014/main" id="{AC27F257-E2C2-FB71-C9A6-E2F514269B0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N"/>
          </a:p>
        </p:txBody>
      </p:sp>
      <p:sp>
        <p:nvSpPr>
          <p:cNvPr id="4" name="Date Placeholder 3">
            <a:extLst>
              <a:ext uri="{FF2B5EF4-FFF2-40B4-BE49-F238E27FC236}">
                <a16:creationId xmlns:a16="http://schemas.microsoft.com/office/drawing/2014/main" id="{741EB879-23FF-4EDC-D64A-49BB0D3C8702}"/>
              </a:ext>
            </a:extLst>
          </p:cNvPr>
          <p:cNvSpPr>
            <a:spLocks noGrp="1"/>
          </p:cNvSpPr>
          <p:nvPr>
            <p:ph type="dt" sz="half" idx="10"/>
          </p:nvPr>
        </p:nvSpPr>
        <p:spPr/>
        <p:txBody>
          <a:bodyPr/>
          <a:lstStyle/>
          <a:p>
            <a:fld id="{D1DDD7EC-C2CA-4E4B-928C-830DA4C3E67A}" type="datetimeFigureOut">
              <a:rPr lang="en-IN" smtClean="0"/>
              <a:t>28-03-2023</a:t>
            </a:fld>
            <a:endParaRPr lang="en-IN"/>
          </a:p>
        </p:txBody>
      </p:sp>
      <p:sp>
        <p:nvSpPr>
          <p:cNvPr id="5" name="Footer Placeholder 4">
            <a:extLst>
              <a:ext uri="{FF2B5EF4-FFF2-40B4-BE49-F238E27FC236}">
                <a16:creationId xmlns:a16="http://schemas.microsoft.com/office/drawing/2014/main" id="{14DDF510-2B40-91B9-8A57-9A1D60437DB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EB1D170-F601-0092-AC6B-F3A46C2FAB0F}"/>
              </a:ext>
            </a:extLst>
          </p:cNvPr>
          <p:cNvSpPr>
            <a:spLocks noGrp="1"/>
          </p:cNvSpPr>
          <p:nvPr>
            <p:ph type="sldNum" sz="quarter" idx="12"/>
          </p:nvPr>
        </p:nvSpPr>
        <p:spPr/>
        <p:txBody>
          <a:bodyPr/>
          <a:lstStyle/>
          <a:p>
            <a:fld id="{5FA13BCE-0497-49F2-A6DC-F7E7696BA424}" type="slidenum">
              <a:rPr lang="en-IN" smtClean="0"/>
              <a:t>‹#›</a:t>
            </a:fld>
            <a:endParaRPr lang="en-IN"/>
          </a:p>
        </p:txBody>
      </p:sp>
    </p:spTree>
    <p:extLst>
      <p:ext uri="{BB962C8B-B14F-4D97-AF65-F5344CB8AC3E}">
        <p14:creationId xmlns:p14="http://schemas.microsoft.com/office/powerpoint/2010/main" val="259228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bg>
      <p:bgPr>
        <a:solidFill>
          <a:srgbClr val="17406D"/>
        </a:solidFill>
        <a:effectLst/>
      </p:bgPr>
    </p:bg>
    <p:spTree>
      <p:nvGrpSpPr>
        <p:cNvPr id="1" name=""/>
        <p:cNvGrpSpPr/>
        <p:nvPr/>
      </p:nvGrpSpPr>
      <p:grpSpPr>
        <a:xfrm>
          <a:off x="0" y="0"/>
          <a:ext cx="0" cy="0"/>
          <a:chOff x="0" y="0"/>
          <a:chExt cx="0" cy="0"/>
        </a:xfrm>
      </p:grpSpPr>
      <p:cxnSp>
        <p:nvCxnSpPr>
          <p:cNvPr id="23" name="Google Shape;199;p27">
            <a:extLst>
              <a:ext uri="{FF2B5EF4-FFF2-40B4-BE49-F238E27FC236}">
                <a16:creationId xmlns:a16="http://schemas.microsoft.com/office/drawing/2014/main" id="{2DB10E22-D83B-4008-A22B-DE58E4E24C94}"/>
              </a:ext>
            </a:extLst>
          </p:cNvPr>
          <p:cNvCxnSpPr>
            <a:cxnSpLocks/>
          </p:cNvCxnSpPr>
          <p:nvPr userDrawn="1"/>
        </p:nvCxnSpPr>
        <p:spPr>
          <a:xfrm>
            <a:off x="473775" y="531373"/>
            <a:ext cx="11222925" cy="0"/>
          </a:xfrm>
          <a:prstGeom prst="straightConnector1">
            <a:avLst/>
          </a:prstGeom>
          <a:noFill/>
          <a:ln w="28575" cap="flat" cmpd="sng">
            <a:solidFill>
              <a:schemeClr val="bg1"/>
            </a:solidFill>
            <a:prstDash val="solid"/>
            <a:round/>
            <a:headEnd type="none" w="med" len="med"/>
            <a:tailEnd type="none" w="med" len="med"/>
          </a:ln>
        </p:spPr>
      </p:cxnSp>
      <p:pic>
        <p:nvPicPr>
          <p:cNvPr id="28" name="Picture 27" descr="Icon&#10;&#10;Description automatically generated">
            <a:extLst>
              <a:ext uri="{FF2B5EF4-FFF2-40B4-BE49-F238E27FC236}">
                <a16:creationId xmlns:a16="http://schemas.microsoft.com/office/drawing/2014/main" id="{EFD7A031-6B0C-4D19-A95D-5887E36338C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6844176" y="303994"/>
            <a:ext cx="5348948" cy="6554006"/>
          </a:xfrm>
          <a:prstGeom prst="rect">
            <a:avLst/>
          </a:prstGeom>
        </p:spPr>
      </p:pic>
    </p:spTree>
    <p:extLst>
      <p:ext uri="{BB962C8B-B14F-4D97-AF65-F5344CB8AC3E}">
        <p14:creationId xmlns:p14="http://schemas.microsoft.com/office/powerpoint/2010/main" val="79528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lide #4">
  <p:cSld name="Slide #4">
    <p:spTree>
      <p:nvGrpSpPr>
        <p:cNvPr id="1" name="Shape 117"/>
        <p:cNvGrpSpPr/>
        <p:nvPr/>
      </p:nvGrpSpPr>
      <p:grpSpPr>
        <a:xfrm>
          <a:off x="0" y="0"/>
          <a:ext cx="0" cy="0"/>
          <a:chOff x="0" y="0"/>
          <a:chExt cx="0" cy="0"/>
        </a:xfrm>
      </p:grpSpPr>
      <p:sp>
        <p:nvSpPr>
          <p:cNvPr id="118" name="Google Shape;118;p30"/>
          <p:cNvSpPr txBox="1">
            <a:spLocks noGrp="1"/>
          </p:cNvSpPr>
          <p:nvPr>
            <p:ph type="sldNum" idx="12"/>
          </p:nvPr>
        </p:nvSpPr>
        <p:spPr>
          <a:xfrm>
            <a:off x="9205256" y="6235736"/>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lt1"/>
              </a:buClr>
              <a:buSzPts val="951"/>
              <a:buFont typeface="Arial"/>
              <a:buNone/>
              <a:defRPr sz="951"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951"/>
              <a:buFont typeface="Arial"/>
              <a:buNone/>
              <a:defRPr sz="951"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951"/>
              <a:buFont typeface="Arial"/>
              <a:buNone/>
              <a:defRPr sz="951"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951"/>
              <a:buFont typeface="Arial"/>
              <a:buNone/>
              <a:defRPr sz="951"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951"/>
              <a:buFont typeface="Arial"/>
              <a:buNone/>
              <a:defRPr sz="951"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951"/>
              <a:buFont typeface="Arial"/>
              <a:buNone/>
              <a:defRPr sz="951"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951"/>
              <a:buFont typeface="Arial"/>
              <a:buNone/>
              <a:defRPr sz="951"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951"/>
              <a:buFont typeface="Arial"/>
              <a:buNone/>
              <a:defRPr sz="951"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951"/>
              <a:buFont typeface="Arial"/>
              <a:buNone/>
              <a:defRPr sz="951"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6" name="Group 5">
            <a:extLst>
              <a:ext uri="{FF2B5EF4-FFF2-40B4-BE49-F238E27FC236}">
                <a16:creationId xmlns:a16="http://schemas.microsoft.com/office/drawing/2014/main" id="{074D5161-1048-B75C-7348-BB9257068313}"/>
              </a:ext>
            </a:extLst>
          </p:cNvPr>
          <p:cNvGrpSpPr/>
          <p:nvPr userDrawn="1"/>
        </p:nvGrpSpPr>
        <p:grpSpPr>
          <a:xfrm>
            <a:off x="0" y="6689083"/>
            <a:ext cx="12192000" cy="162155"/>
            <a:chOff x="0" y="6586077"/>
            <a:chExt cx="12192000" cy="162155"/>
          </a:xfrm>
        </p:grpSpPr>
        <p:sp>
          <p:nvSpPr>
            <p:cNvPr id="7" name="Rectangle 6">
              <a:extLst>
                <a:ext uri="{FF2B5EF4-FFF2-40B4-BE49-F238E27FC236}">
                  <a16:creationId xmlns:a16="http://schemas.microsoft.com/office/drawing/2014/main" id="{A56AF923-EC69-0813-7DA6-74959906A0C5}"/>
                </a:ext>
              </a:extLst>
            </p:cNvPr>
            <p:cNvSpPr/>
            <p:nvPr/>
          </p:nvSpPr>
          <p:spPr>
            <a:xfrm>
              <a:off x="0" y="6586077"/>
              <a:ext cx="12192000" cy="54864"/>
            </a:xfrm>
            <a:prstGeom prst="rect">
              <a:avLst/>
            </a:prstGeom>
            <a:solidFill>
              <a:srgbClr val="F79A29"/>
            </a:solidFill>
            <a:ln>
              <a:solidFill>
                <a:srgbClr val="F79A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6184F435-9529-101B-501D-A6632AC6717D}"/>
                </a:ext>
              </a:extLst>
            </p:cNvPr>
            <p:cNvSpPr/>
            <p:nvPr/>
          </p:nvSpPr>
          <p:spPr>
            <a:xfrm>
              <a:off x="0" y="6693368"/>
              <a:ext cx="12192000" cy="54864"/>
            </a:xfrm>
            <a:prstGeom prst="rect">
              <a:avLst/>
            </a:prstGeom>
            <a:solidFill>
              <a:srgbClr val="009A34"/>
            </a:solidFill>
            <a:ln>
              <a:solidFill>
                <a:srgbClr val="009A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sp>
        <p:nvSpPr>
          <p:cNvPr id="9" name="Google Shape;125;p32">
            <a:extLst>
              <a:ext uri="{FF2B5EF4-FFF2-40B4-BE49-F238E27FC236}">
                <a16:creationId xmlns:a16="http://schemas.microsoft.com/office/drawing/2014/main" id="{735236A1-6ADE-1889-0654-6AB22FB59CDD}"/>
              </a:ext>
            </a:extLst>
          </p:cNvPr>
          <p:cNvSpPr txBox="1">
            <a:spLocks/>
          </p:cNvSpPr>
          <p:nvPr userDrawn="1"/>
        </p:nvSpPr>
        <p:spPr>
          <a:xfrm>
            <a:off x="11296611" y="6217623"/>
            <a:ext cx="731700" cy="524700"/>
          </a:xfrm>
          <a:prstGeom prst="rect">
            <a:avLst/>
          </a:prstGeom>
          <a:noFill/>
          <a:ln>
            <a:noFill/>
          </a:ln>
        </p:spPr>
        <p:txBody>
          <a:bodyPr spcFirstLastPara="1" wrap="square" lIns="91425" tIns="91425" rIns="91425" bIns="91425" anchor="ctr" anchorCtr="0">
            <a:noAutofit/>
          </a:bodyPr>
          <a:lstStyle>
            <a:defPPr>
              <a:defRPr lang="en-US"/>
            </a:defPPr>
            <a:lvl1pPr marL="0" marR="0" lvl="0" indent="0" algn="r" defTabSz="914400" rtl="0" eaLnBrk="1" latinLnBrk="0" hangingPunct="1">
              <a:lnSpc>
                <a:spcPct val="100000"/>
              </a:lnSpc>
              <a:spcBef>
                <a:spcPts val="0"/>
              </a:spcBef>
              <a:spcAft>
                <a:spcPts val="0"/>
              </a:spcAft>
              <a:buClr>
                <a:srgbClr val="000000"/>
              </a:buClr>
              <a:buSzPts val="1333"/>
              <a:buFont typeface="Arial"/>
              <a:buNone/>
              <a:defRPr sz="1333" b="0" i="0" u="none" strike="noStrike" kern="1200" cap="none">
                <a:solidFill>
                  <a:srgbClr val="FFC000"/>
                </a:solidFill>
                <a:latin typeface="Arial"/>
                <a:ea typeface="Arial"/>
                <a:cs typeface="Arial"/>
                <a:sym typeface="Arial"/>
              </a:defRPr>
            </a:lvl1pPr>
            <a:lvl2pPr marL="0" marR="0" lvl="1" indent="0" algn="r" defTabSz="914400" rtl="0" eaLnBrk="1" latinLnBrk="0" hangingPunct="1">
              <a:lnSpc>
                <a:spcPct val="100000"/>
              </a:lnSpc>
              <a:spcBef>
                <a:spcPts val="0"/>
              </a:spcBef>
              <a:spcAft>
                <a:spcPts val="0"/>
              </a:spcAft>
              <a:buClr>
                <a:srgbClr val="000000"/>
              </a:buClr>
              <a:buSzPts val="1333"/>
              <a:buFont typeface="Arial"/>
              <a:buNone/>
              <a:defRPr sz="1333" b="0" i="0" u="none" strike="noStrike" kern="1200" cap="none">
                <a:solidFill>
                  <a:srgbClr val="FFC000"/>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000000"/>
              </a:buClr>
              <a:buSzPts val="1333"/>
              <a:buFont typeface="Arial"/>
              <a:buNone/>
              <a:defRPr sz="1333" b="0" i="0" u="none" strike="noStrike" kern="1200" cap="none">
                <a:solidFill>
                  <a:srgbClr val="FFC000"/>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000000"/>
              </a:buClr>
              <a:buSzPts val="1333"/>
              <a:buFont typeface="Arial"/>
              <a:buNone/>
              <a:defRPr sz="1333" b="0" i="0" u="none" strike="noStrike" kern="1200" cap="none">
                <a:solidFill>
                  <a:srgbClr val="FFC000"/>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000000"/>
              </a:buClr>
              <a:buSzPts val="1333"/>
              <a:buFont typeface="Arial"/>
              <a:buNone/>
              <a:defRPr sz="1333" b="0" i="0" u="none" strike="noStrike" kern="1200" cap="none">
                <a:solidFill>
                  <a:srgbClr val="FFC000"/>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333"/>
              <a:buFont typeface="Arial"/>
              <a:buNone/>
              <a:defRPr sz="1333" b="0" i="0" u="none" strike="noStrike" kern="1200" cap="none">
                <a:solidFill>
                  <a:srgbClr val="FFC000"/>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333"/>
              <a:buFont typeface="Arial"/>
              <a:buNone/>
              <a:defRPr sz="1333" b="0" i="0" u="none" strike="noStrike" kern="1200" cap="none">
                <a:solidFill>
                  <a:srgbClr val="FFC000"/>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333"/>
              <a:buFont typeface="Arial"/>
              <a:buNone/>
              <a:defRPr sz="1333" b="0" i="0" u="none" strike="noStrike" kern="1200" cap="none">
                <a:solidFill>
                  <a:srgbClr val="FFC000"/>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333"/>
              <a:buFont typeface="Arial"/>
              <a:buNone/>
              <a:defRPr sz="1333" b="0" i="0" u="none" strike="noStrike" kern="1200" cap="none">
                <a:solidFill>
                  <a:srgbClr val="FFC000"/>
                </a:solidFill>
                <a:latin typeface="Arial"/>
                <a:ea typeface="Arial"/>
                <a:cs typeface="Arial"/>
                <a:sym typeface="Arial"/>
              </a:defRPr>
            </a:lvl9pPr>
          </a:lstStyle>
          <a:p>
            <a:fld id="{00000000-1234-1234-1234-123412341234}" type="slidenum">
              <a:rPr lang="en-US" sz="1000" b="1" smtClean="0">
                <a:solidFill>
                  <a:schemeClr val="tx1"/>
                </a:solidFill>
              </a:rPr>
              <a:pPr/>
              <a:t>‹#›</a:t>
            </a:fld>
            <a:endParaRPr lang="en-US" sz="1000" b="1">
              <a:solidFill>
                <a:schemeClr val="tx1"/>
              </a:solidFill>
            </a:endParaRPr>
          </a:p>
        </p:txBody>
      </p:sp>
      <p:cxnSp>
        <p:nvCxnSpPr>
          <p:cNvPr id="11" name="Straight Connector 10">
            <a:extLst>
              <a:ext uri="{FF2B5EF4-FFF2-40B4-BE49-F238E27FC236}">
                <a16:creationId xmlns:a16="http://schemas.microsoft.com/office/drawing/2014/main" id="{9C667C18-97D5-0649-E467-2B9963A809EA}"/>
              </a:ext>
            </a:extLst>
          </p:cNvPr>
          <p:cNvCxnSpPr>
            <a:cxnSpLocks/>
          </p:cNvCxnSpPr>
          <p:nvPr userDrawn="1"/>
        </p:nvCxnSpPr>
        <p:spPr>
          <a:xfrm>
            <a:off x="148856" y="884922"/>
            <a:ext cx="12043144" cy="0"/>
          </a:xfrm>
          <a:prstGeom prst="line">
            <a:avLst/>
          </a:prstGeom>
          <a:ln w="38100">
            <a:solidFill>
              <a:srgbClr val="F79A2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4845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CB7EE-FB0D-328B-2FB4-8A4A4D68FBE7}"/>
              </a:ext>
            </a:extLst>
          </p:cNvPr>
          <p:cNvSpPr>
            <a:spLocks noGrp="1"/>
          </p:cNvSpPr>
          <p:nvPr>
            <p:ph type="title"/>
          </p:nvPr>
        </p:nvSpPr>
        <p:spPr/>
        <p:txBody>
          <a:bodyPr/>
          <a:lstStyle/>
          <a:p>
            <a:r>
              <a:rPr lang="en-GB"/>
              <a:t>Click to edit Master title style</a:t>
            </a:r>
            <a:endParaRPr lang="en-IN"/>
          </a:p>
        </p:txBody>
      </p:sp>
      <p:sp>
        <p:nvSpPr>
          <p:cNvPr id="3" name="Content Placeholder 2">
            <a:extLst>
              <a:ext uri="{FF2B5EF4-FFF2-40B4-BE49-F238E27FC236}">
                <a16:creationId xmlns:a16="http://schemas.microsoft.com/office/drawing/2014/main" id="{CE2D456F-E5DB-37CC-2294-07FBB7DEF67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N"/>
          </a:p>
        </p:txBody>
      </p:sp>
      <p:sp>
        <p:nvSpPr>
          <p:cNvPr id="4" name="Date Placeholder 3">
            <a:extLst>
              <a:ext uri="{FF2B5EF4-FFF2-40B4-BE49-F238E27FC236}">
                <a16:creationId xmlns:a16="http://schemas.microsoft.com/office/drawing/2014/main" id="{35DB96C5-B37A-9979-3372-27A0B173ADBB}"/>
              </a:ext>
            </a:extLst>
          </p:cNvPr>
          <p:cNvSpPr>
            <a:spLocks noGrp="1"/>
          </p:cNvSpPr>
          <p:nvPr>
            <p:ph type="dt" sz="half" idx="10"/>
          </p:nvPr>
        </p:nvSpPr>
        <p:spPr/>
        <p:txBody>
          <a:bodyPr/>
          <a:lstStyle/>
          <a:p>
            <a:fld id="{D1DDD7EC-C2CA-4E4B-928C-830DA4C3E67A}" type="datetimeFigureOut">
              <a:rPr lang="en-IN" smtClean="0"/>
              <a:t>28-03-2023</a:t>
            </a:fld>
            <a:endParaRPr lang="en-IN"/>
          </a:p>
        </p:txBody>
      </p:sp>
      <p:sp>
        <p:nvSpPr>
          <p:cNvPr id="5" name="Footer Placeholder 4">
            <a:extLst>
              <a:ext uri="{FF2B5EF4-FFF2-40B4-BE49-F238E27FC236}">
                <a16:creationId xmlns:a16="http://schemas.microsoft.com/office/drawing/2014/main" id="{20E0C296-E413-9A8D-3204-5F3E55E26B7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DC9FE68-3645-9779-1291-F04459405533}"/>
              </a:ext>
            </a:extLst>
          </p:cNvPr>
          <p:cNvSpPr>
            <a:spLocks noGrp="1"/>
          </p:cNvSpPr>
          <p:nvPr>
            <p:ph type="sldNum" sz="quarter" idx="12"/>
          </p:nvPr>
        </p:nvSpPr>
        <p:spPr/>
        <p:txBody>
          <a:bodyPr/>
          <a:lstStyle/>
          <a:p>
            <a:fld id="{5FA13BCE-0497-49F2-A6DC-F7E7696BA424}" type="slidenum">
              <a:rPr lang="en-IN" smtClean="0"/>
              <a:t>‹#›</a:t>
            </a:fld>
            <a:endParaRPr lang="en-IN"/>
          </a:p>
        </p:txBody>
      </p:sp>
    </p:spTree>
    <p:extLst>
      <p:ext uri="{BB962C8B-B14F-4D97-AF65-F5344CB8AC3E}">
        <p14:creationId xmlns:p14="http://schemas.microsoft.com/office/powerpoint/2010/main" val="1370278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4C1B4-BCCE-F887-D4AC-EA66CD8D79E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IN"/>
          </a:p>
        </p:txBody>
      </p:sp>
      <p:sp>
        <p:nvSpPr>
          <p:cNvPr id="3" name="Text Placeholder 2">
            <a:extLst>
              <a:ext uri="{FF2B5EF4-FFF2-40B4-BE49-F238E27FC236}">
                <a16:creationId xmlns:a16="http://schemas.microsoft.com/office/drawing/2014/main" id="{60F0E2F7-1D68-1C27-75CA-754985391D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67E7484-148F-15B5-3165-ADF887B9A8C5}"/>
              </a:ext>
            </a:extLst>
          </p:cNvPr>
          <p:cNvSpPr>
            <a:spLocks noGrp="1"/>
          </p:cNvSpPr>
          <p:nvPr>
            <p:ph type="dt" sz="half" idx="10"/>
          </p:nvPr>
        </p:nvSpPr>
        <p:spPr/>
        <p:txBody>
          <a:bodyPr/>
          <a:lstStyle/>
          <a:p>
            <a:fld id="{D1DDD7EC-C2CA-4E4B-928C-830DA4C3E67A}" type="datetimeFigureOut">
              <a:rPr lang="en-IN" smtClean="0"/>
              <a:t>28-03-2023</a:t>
            </a:fld>
            <a:endParaRPr lang="en-IN"/>
          </a:p>
        </p:txBody>
      </p:sp>
      <p:sp>
        <p:nvSpPr>
          <p:cNvPr id="5" name="Footer Placeholder 4">
            <a:extLst>
              <a:ext uri="{FF2B5EF4-FFF2-40B4-BE49-F238E27FC236}">
                <a16:creationId xmlns:a16="http://schemas.microsoft.com/office/drawing/2014/main" id="{BB06F8D8-58BD-A3A5-8513-A3E94C8D32F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0A660A5-4030-D6A1-9476-9FC790F8B983}"/>
              </a:ext>
            </a:extLst>
          </p:cNvPr>
          <p:cNvSpPr>
            <a:spLocks noGrp="1"/>
          </p:cNvSpPr>
          <p:nvPr>
            <p:ph type="sldNum" sz="quarter" idx="12"/>
          </p:nvPr>
        </p:nvSpPr>
        <p:spPr/>
        <p:txBody>
          <a:bodyPr/>
          <a:lstStyle/>
          <a:p>
            <a:fld id="{5FA13BCE-0497-49F2-A6DC-F7E7696BA424}" type="slidenum">
              <a:rPr lang="en-IN" smtClean="0"/>
              <a:t>‹#›</a:t>
            </a:fld>
            <a:endParaRPr lang="en-IN"/>
          </a:p>
        </p:txBody>
      </p:sp>
    </p:spTree>
    <p:extLst>
      <p:ext uri="{BB962C8B-B14F-4D97-AF65-F5344CB8AC3E}">
        <p14:creationId xmlns:p14="http://schemas.microsoft.com/office/powerpoint/2010/main" val="672179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CC87D-CCB2-3CF1-E5CF-20BAF2518326}"/>
              </a:ext>
            </a:extLst>
          </p:cNvPr>
          <p:cNvSpPr>
            <a:spLocks noGrp="1"/>
          </p:cNvSpPr>
          <p:nvPr>
            <p:ph type="title"/>
          </p:nvPr>
        </p:nvSpPr>
        <p:spPr/>
        <p:txBody>
          <a:bodyPr/>
          <a:lstStyle/>
          <a:p>
            <a:r>
              <a:rPr lang="en-GB"/>
              <a:t>Click to edit Master title style</a:t>
            </a:r>
            <a:endParaRPr lang="en-IN"/>
          </a:p>
        </p:txBody>
      </p:sp>
      <p:sp>
        <p:nvSpPr>
          <p:cNvPr id="3" name="Content Placeholder 2">
            <a:extLst>
              <a:ext uri="{FF2B5EF4-FFF2-40B4-BE49-F238E27FC236}">
                <a16:creationId xmlns:a16="http://schemas.microsoft.com/office/drawing/2014/main" id="{5CB23211-A3D2-183D-06D7-95253E92ABC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N"/>
          </a:p>
        </p:txBody>
      </p:sp>
      <p:sp>
        <p:nvSpPr>
          <p:cNvPr id="4" name="Content Placeholder 3">
            <a:extLst>
              <a:ext uri="{FF2B5EF4-FFF2-40B4-BE49-F238E27FC236}">
                <a16:creationId xmlns:a16="http://schemas.microsoft.com/office/drawing/2014/main" id="{5B6FF662-DB4C-FA7D-586A-60610F6EB66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N"/>
          </a:p>
        </p:txBody>
      </p:sp>
      <p:sp>
        <p:nvSpPr>
          <p:cNvPr id="5" name="Date Placeholder 4">
            <a:extLst>
              <a:ext uri="{FF2B5EF4-FFF2-40B4-BE49-F238E27FC236}">
                <a16:creationId xmlns:a16="http://schemas.microsoft.com/office/drawing/2014/main" id="{86483CC8-9778-5E08-0259-78B0E20797FC}"/>
              </a:ext>
            </a:extLst>
          </p:cNvPr>
          <p:cNvSpPr>
            <a:spLocks noGrp="1"/>
          </p:cNvSpPr>
          <p:nvPr>
            <p:ph type="dt" sz="half" idx="10"/>
          </p:nvPr>
        </p:nvSpPr>
        <p:spPr/>
        <p:txBody>
          <a:bodyPr/>
          <a:lstStyle/>
          <a:p>
            <a:fld id="{D1DDD7EC-C2CA-4E4B-928C-830DA4C3E67A}" type="datetimeFigureOut">
              <a:rPr lang="en-IN" smtClean="0"/>
              <a:t>28-03-2023</a:t>
            </a:fld>
            <a:endParaRPr lang="en-IN"/>
          </a:p>
        </p:txBody>
      </p:sp>
      <p:sp>
        <p:nvSpPr>
          <p:cNvPr id="6" name="Footer Placeholder 5">
            <a:extLst>
              <a:ext uri="{FF2B5EF4-FFF2-40B4-BE49-F238E27FC236}">
                <a16:creationId xmlns:a16="http://schemas.microsoft.com/office/drawing/2014/main" id="{956741BB-A4C0-BBB2-A198-9C482939D73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092157B-59FF-8A36-24BD-A967F5811D62}"/>
              </a:ext>
            </a:extLst>
          </p:cNvPr>
          <p:cNvSpPr>
            <a:spLocks noGrp="1"/>
          </p:cNvSpPr>
          <p:nvPr>
            <p:ph type="sldNum" sz="quarter" idx="12"/>
          </p:nvPr>
        </p:nvSpPr>
        <p:spPr/>
        <p:txBody>
          <a:bodyPr/>
          <a:lstStyle/>
          <a:p>
            <a:fld id="{5FA13BCE-0497-49F2-A6DC-F7E7696BA424}" type="slidenum">
              <a:rPr lang="en-IN" smtClean="0"/>
              <a:t>‹#›</a:t>
            </a:fld>
            <a:endParaRPr lang="en-IN"/>
          </a:p>
        </p:txBody>
      </p:sp>
    </p:spTree>
    <p:extLst>
      <p:ext uri="{BB962C8B-B14F-4D97-AF65-F5344CB8AC3E}">
        <p14:creationId xmlns:p14="http://schemas.microsoft.com/office/powerpoint/2010/main" val="2665400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0342D-97E3-2875-5822-0F4570AE6885}"/>
              </a:ext>
            </a:extLst>
          </p:cNvPr>
          <p:cNvSpPr>
            <a:spLocks noGrp="1"/>
          </p:cNvSpPr>
          <p:nvPr>
            <p:ph type="title"/>
          </p:nvPr>
        </p:nvSpPr>
        <p:spPr>
          <a:xfrm>
            <a:off x="839788" y="365125"/>
            <a:ext cx="10515600" cy="1325563"/>
          </a:xfrm>
        </p:spPr>
        <p:txBody>
          <a:bodyPr/>
          <a:lstStyle/>
          <a:p>
            <a:r>
              <a:rPr lang="en-GB"/>
              <a:t>Click to edit Master title style</a:t>
            </a:r>
            <a:endParaRPr lang="en-IN"/>
          </a:p>
        </p:txBody>
      </p:sp>
      <p:sp>
        <p:nvSpPr>
          <p:cNvPr id="3" name="Text Placeholder 2">
            <a:extLst>
              <a:ext uri="{FF2B5EF4-FFF2-40B4-BE49-F238E27FC236}">
                <a16:creationId xmlns:a16="http://schemas.microsoft.com/office/drawing/2014/main" id="{89AA56B2-B58F-EF2D-2334-6FCBF699F2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25BAA23-55AA-7848-6B2B-1658F2CAA82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N"/>
          </a:p>
        </p:txBody>
      </p:sp>
      <p:sp>
        <p:nvSpPr>
          <p:cNvPr id="5" name="Text Placeholder 4">
            <a:extLst>
              <a:ext uri="{FF2B5EF4-FFF2-40B4-BE49-F238E27FC236}">
                <a16:creationId xmlns:a16="http://schemas.microsoft.com/office/drawing/2014/main" id="{CB6DFF2C-5727-DB0C-894E-58371812D6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A5BC1C0-E4D7-D1FB-0E33-4998A6DF986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N"/>
          </a:p>
        </p:txBody>
      </p:sp>
      <p:sp>
        <p:nvSpPr>
          <p:cNvPr id="7" name="Date Placeholder 6">
            <a:extLst>
              <a:ext uri="{FF2B5EF4-FFF2-40B4-BE49-F238E27FC236}">
                <a16:creationId xmlns:a16="http://schemas.microsoft.com/office/drawing/2014/main" id="{287A25B1-7B73-5DB0-F87E-706DDEDAA05C}"/>
              </a:ext>
            </a:extLst>
          </p:cNvPr>
          <p:cNvSpPr>
            <a:spLocks noGrp="1"/>
          </p:cNvSpPr>
          <p:nvPr>
            <p:ph type="dt" sz="half" idx="10"/>
          </p:nvPr>
        </p:nvSpPr>
        <p:spPr/>
        <p:txBody>
          <a:bodyPr/>
          <a:lstStyle/>
          <a:p>
            <a:fld id="{D1DDD7EC-C2CA-4E4B-928C-830DA4C3E67A}" type="datetimeFigureOut">
              <a:rPr lang="en-IN" smtClean="0"/>
              <a:t>28-03-2023</a:t>
            </a:fld>
            <a:endParaRPr lang="en-IN"/>
          </a:p>
        </p:txBody>
      </p:sp>
      <p:sp>
        <p:nvSpPr>
          <p:cNvPr id="8" name="Footer Placeholder 7">
            <a:extLst>
              <a:ext uri="{FF2B5EF4-FFF2-40B4-BE49-F238E27FC236}">
                <a16:creationId xmlns:a16="http://schemas.microsoft.com/office/drawing/2014/main" id="{129BEBE8-0CB2-E539-8E81-34FFA0C66C99}"/>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71DEA76B-7029-DEBE-450F-853CD45D41FA}"/>
              </a:ext>
            </a:extLst>
          </p:cNvPr>
          <p:cNvSpPr>
            <a:spLocks noGrp="1"/>
          </p:cNvSpPr>
          <p:nvPr>
            <p:ph type="sldNum" sz="quarter" idx="12"/>
          </p:nvPr>
        </p:nvSpPr>
        <p:spPr/>
        <p:txBody>
          <a:bodyPr/>
          <a:lstStyle/>
          <a:p>
            <a:fld id="{5FA13BCE-0497-49F2-A6DC-F7E7696BA424}" type="slidenum">
              <a:rPr lang="en-IN" smtClean="0"/>
              <a:t>‹#›</a:t>
            </a:fld>
            <a:endParaRPr lang="en-IN"/>
          </a:p>
        </p:txBody>
      </p:sp>
    </p:spTree>
    <p:extLst>
      <p:ext uri="{BB962C8B-B14F-4D97-AF65-F5344CB8AC3E}">
        <p14:creationId xmlns:p14="http://schemas.microsoft.com/office/powerpoint/2010/main" val="2992357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6F87-5AED-1217-3F10-128462AF1E1A}"/>
              </a:ext>
            </a:extLst>
          </p:cNvPr>
          <p:cNvSpPr>
            <a:spLocks noGrp="1"/>
          </p:cNvSpPr>
          <p:nvPr>
            <p:ph type="title"/>
          </p:nvPr>
        </p:nvSpPr>
        <p:spPr/>
        <p:txBody>
          <a:bodyPr/>
          <a:lstStyle/>
          <a:p>
            <a:r>
              <a:rPr lang="en-GB"/>
              <a:t>Click to edit Master title style</a:t>
            </a:r>
            <a:endParaRPr lang="en-IN"/>
          </a:p>
        </p:txBody>
      </p:sp>
      <p:sp>
        <p:nvSpPr>
          <p:cNvPr id="3" name="Date Placeholder 2">
            <a:extLst>
              <a:ext uri="{FF2B5EF4-FFF2-40B4-BE49-F238E27FC236}">
                <a16:creationId xmlns:a16="http://schemas.microsoft.com/office/drawing/2014/main" id="{2BFA589F-91F9-9679-8D9D-6071BDD94B02}"/>
              </a:ext>
            </a:extLst>
          </p:cNvPr>
          <p:cNvSpPr>
            <a:spLocks noGrp="1"/>
          </p:cNvSpPr>
          <p:nvPr>
            <p:ph type="dt" sz="half" idx="10"/>
          </p:nvPr>
        </p:nvSpPr>
        <p:spPr/>
        <p:txBody>
          <a:bodyPr/>
          <a:lstStyle/>
          <a:p>
            <a:fld id="{D1DDD7EC-C2CA-4E4B-928C-830DA4C3E67A}" type="datetimeFigureOut">
              <a:rPr lang="en-IN" smtClean="0"/>
              <a:t>28-03-2023</a:t>
            </a:fld>
            <a:endParaRPr lang="en-IN"/>
          </a:p>
        </p:txBody>
      </p:sp>
      <p:sp>
        <p:nvSpPr>
          <p:cNvPr id="4" name="Footer Placeholder 3">
            <a:extLst>
              <a:ext uri="{FF2B5EF4-FFF2-40B4-BE49-F238E27FC236}">
                <a16:creationId xmlns:a16="http://schemas.microsoft.com/office/drawing/2014/main" id="{2B562832-821B-7EF6-9052-8208C2B2D73E}"/>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EA1BD033-E2BC-A23A-578B-3B2498B09712}"/>
              </a:ext>
            </a:extLst>
          </p:cNvPr>
          <p:cNvSpPr>
            <a:spLocks noGrp="1"/>
          </p:cNvSpPr>
          <p:nvPr>
            <p:ph type="sldNum" sz="quarter" idx="12"/>
          </p:nvPr>
        </p:nvSpPr>
        <p:spPr/>
        <p:txBody>
          <a:bodyPr/>
          <a:lstStyle/>
          <a:p>
            <a:fld id="{5FA13BCE-0497-49F2-A6DC-F7E7696BA424}" type="slidenum">
              <a:rPr lang="en-IN" smtClean="0"/>
              <a:t>‹#›</a:t>
            </a:fld>
            <a:endParaRPr lang="en-IN"/>
          </a:p>
        </p:txBody>
      </p:sp>
    </p:spTree>
    <p:extLst>
      <p:ext uri="{BB962C8B-B14F-4D97-AF65-F5344CB8AC3E}">
        <p14:creationId xmlns:p14="http://schemas.microsoft.com/office/powerpoint/2010/main" val="1359146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ACAEC3-D2DD-B1E5-07BE-E971FC7ABD0E}"/>
              </a:ext>
            </a:extLst>
          </p:cNvPr>
          <p:cNvSpPr>
            <a:spLocks noGrp="1"/>
          </p:cNvSpPr>
          <p:nvPr>
            <p:ph type="dt" sz="half" idx="10"/>
          </p:nvPr>
        </p:nvSpPr>
        <p:spPr/>
        <p:txBody>
          <a:bodyPr/>
          <a:lstStyle/>
          <a:p>
            <a:fld id="{D1DDD7EC-C2CA-4E4B-928C-830DA4C3E67A}" type="datetimeFigureOut">
              <a:rPr lang="en-IN" smtClean="0"/>
              <a:t>28-03-2023</a:t>
            </a:fld>
            <a:endParaRPr lang="en-IN"/>
          </a:p>
        </p:txBody>
      </p:sp>
      <p:sp>
        <p:nvSpPr>
          <p:cNvPr id="3" name="Footer Placeholder 2">
            <a:extLst>
              <a:ext uri="{FF2B5EF4-FFF2-40B4-BE49-F238E27FC236}">
                <a16:creationId xmlns:a16="http://schemas.microsoft.com/office/drawing/2014/main" id="{5AC12F9D-34D7-3BD9-5ACB-E02D0CCCC5FB}"/>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22B24E0E-8669-DA29-EB16-3113C3C21279}"/>
              </a:ext>
            </a:extLst>
          </p:cNvPr>
          <p:cNvSpPr>
            <a:spLocks noGrp="1"/>
          </p:cNvSpPr>
          <p:nvPr>
            <p:ph type="sldNum" sz="quarter" idx="12"/>
          </p:nvPr>
        </p:nvSpPr>
        <p:spPr/>
        <p:txBody>
          <a:bodyPr/>
          <a:lstStyle/>
          <a:p>
            <a:fld id="{5FA13BCE-0497-49F2-A6DC-F7E7696BA424}" type="slidenum">
              <a:rPr lang="en-IN" smtClean="0"/>
              <a:t>‹#›</a:t>
            </a:fld>
            <a:endParaRPr lang="en-IN"/>
          </a:p>
        </p:txBody>
      </p:sp>
    </p:spTree>
    <p:extLst>
      <p:ext uri="{BB962C8B-B14F-4D97-AF65-F5344CB8AC3E}">
        <p14:creationId xmlns:p14="http://schemas.microsoft.com/office/powerpoint/2010/main" val="1789769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433E9-EEE8-378C-5523-7CC3CDBFCE7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N"/>
          </a:p>
        </p:txBody>
      </p:sp>
      <p:sp>
        <p:nvSpPr>
          <p:cNvPr id="3" name="Content Placeholder 2">
            <a:extLst>
              <a:ext uri="{FF2B5EF4-FFF2-40B4-BE49-F238E27FC236}">
                <a16:creationId xmlns:a16="http://schemas.microsoft.com/office/drawing/2014/main" id="{E07061EC-4C2E-428D-D730-B6DC9B3EB6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N"/>
          </a:p>
        </p:txBody>
      </p:sp>
      <p:sp>
        <p:nvSpPr>
          <p:cNvPr id="4" name="Text Placeholder 3">
            <a:extLst>
              <a:ext uri="{FF2B5EF4-FFF2-40B4-BE49-F238E27FC236}">
                <a16:creationId xmlns:a16="http://schemas.microsoft.com/office/drawing/2014/main" id="{9B6E8B25-2D49-6F2E-39C6-B3CA6A1415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E0D4681-B9D1-D986-BADE-4520438DE01D}"/>
              </a:ext>
            </a:extLst>
          </p:cNvPr>
          <p:cNvSpPr>
            <a:spLocks noGrp="1"/>
          </p:cNvSpPr>
          <p:nvPr>
            <p:ph type="dt" sz="half" idx="10"/>
          </p:nvPr>
        </p:nvSpPr>
        <p:spPr/>
        <p:txBody>
          <a:bodyPr/>
          <a:lstStyle/>
          <a:p>
            <a:fld id="{D1DDD7EC-C2CA-4E4B-928C-830DA4C3E67A}" type="datetimeFigureOut">
              <a:rPr lang="en-IN" smtClean="0"/>
              <a:t>28-03-2023</a:t>
            </a:fld>
            <a:endParaRPr lang="en-IN"/>
          </a:p>
        </p:txBody>
      </p:sp>
      <p:sp>
        <p:nvSpPr>
          <p:cNvPr id="6" name="Footer Placeholder 5">
            <a:extLst>
              <a:ext uri="{FF2B5EF4-FFF2-40B4-BE49-F238E27FC236}">
                <a16:creationId xmlns:a16="http://schemas.microsoft.com/office/drawing/2014/main" id="{643B0A7E-E302-F5A6-9645-126778EC8AA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5A457C0-8698-6268-FFCA-51AF766EB434}"/>
              </a:ext>
            </a:extLst>
          </p:cNvPr>
          <p:cNvSpPr>
            <a:spLocks noGrp="1"/>
          </p:cNvSpPr>
          <p:nvPr>
            <p:ph type="sldNum" sz="quarter" idx="12"/>
          </p:nvPr>
        </p:nvSpPr>
        <p:spPr/>
        <p:txBody>
          <a:bodyPr/>
          <a:lstStyle/>
          <a:p>
            <a:fld id="{5FA13BCE-0497-49F2-A6DC-F7E7696BA424}" type="slidenum">
              <a:rPr lang="en-IN" smtClean="0"/>
              <a:t>‹#›</a:t>
            </a:fld>
            <a:endParaRPr lang="en-IN"/>
          </a:p>
        </p:txBody>
      </p:sp>
    </p:spTree>
    <p:extLst>
      <p:ext uri="{BB962C8B-B14F-4D97-AF65-F5344CB8AC3E}">
        <p14:creationId xmlns:p14="http://schemas.microsoft.com/office/powerpoint/2010/main" val="1121311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0A950-1701-626D-DB35-0DC9323FD85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N"/>
          </a:p>
        </p:txBody>
      </p:sp>
      <p:sp>
        <p:nvSpPr>
          <p:cNvPr id="3" name="Picture Placeholder 2">
            <a:extLst>
              <a:ext uri="{FF2B5EF4-FFF2-40B4-BE49-F238E27FC236}">
                <a16:creationId xmlns:a16="http://schemas.microsoft.com/office/drawing/2014/main" id="{E9006571-B979-65CD-1E6A-C3C25F06FC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39CAD307-2A77-23FA-EC8F-CC3F5FBBF2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AB30EDF-0BC4-DD9E-8C8F-F2DE3A1F275E}"/>
              </a:ext>
            </a:extLst>
          </p:cNvPr>
          <p:cNvSpPr>
            <a:spLocks noGrp="1"/>
          </p:cNvSpPr>
          <p:nvPr>
            <p:ph type="dt" sz="half" idx="10"/>
          </p:nvPr>
        </p:nvSpPr>
        <p:spPr/>
        <p:txBody>
          <a:bodyPr/>
          <a:lstStyle/>
          <a:p>
            <a:fld id="{D1DDD7EC-C2CA-4E4B-928C-830DA4C3E67A}" type="datetimeFigureOut">
              <a:rPr lang="en-IN" smtClean="0"/>
              <a:t>28-03-2023</a:t>
            </a:fld>
            <a:endParaRPr lang="en-IN"/>
          </a:p>
        </p:txBody>
      </p:sp>
      <p:sp>
        <p:nvSpPr>
          <p:cNvPr id="6" name="Footer Placeholder 5">
            <a:extLst>
              <a:ext uri="{FF2B5EF4-FFF2-40B4-BE49-F238E27FC236}">
                <a16:creationId xmlns:a16="http://schemas.microsoft.com/office/drawing/2014/main" id="{955E9C87-EFAB-913F-1697-E8E7D1CE586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F10E409-EBE9-0B86-3768-5AD8A7A27D8B}"/>
              </a:ext>
            </a:extLst>
          </p:cNvPr>
          <p:cNvSpPr>
            <a:spLocks noGrp="1"/>
          </p:cNvSpPr>
          <p:nvPr>
            <p:ph type="sldNum" sz="quarter" idx="12"/>
          </p:nvPr>
        </p:nvSpPr>
        <p:spPr/>
        <p:txBody>
          <a:bodyPr/>
          <a:lstStyle/>
          <a:p>
            <a:fld id="{5FA13BCE-0497-49F2-A6DC-F7E7696BA424}" type="slidenum">
              <a:rPr lang="en-IN" smtClean="0"/>
              <a:t>‹#›</a:t>
            </a:fld>
            <a:endParaRPr lang="en-IN"/>
          </a:p>
        </p:txBody>
      </p:sp>
    </p:spTree>
    <p:extLst>
      <p:ext uri="{BB962C8B-B14F-4D97-AF65-F5344CB8AC3E}">
        <p14:creationId xmlns:p14="http://schemas.microsoft.com/office/powerpoint/2010/main" val="3617367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1970BD-CFBE-EE95-91E6-4093A2F84B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IN"/>
          </a:p>
        </p:txBody>
      </p:sp>
      <p:sp>
        <p:nvSpPr>
          <p:cNvPr id="3" name="Text Placeholder 2">
            <a:extLst>
              <a:ext uri="{FF2B5EF4-FFF2-40B4-BE49-F238E27FC236}">
                <a16:creationId xmlns:a16="http://schemas.microsoft.com/office/drawing/2014/main" id="{5B4B32E5-5A4E-284B-2F32-96ABD1B728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N"/>
          </a:p>
        </p:txBody>
      </p:sp>
      <p:sp>
        <p:nvSpPr>
          <p:cNvPr id="4" name="Date Placeholder 3">
            <a:extLst>
              <a:ext uri="{FF2B5EF4-FFF2-40B4-BE49-F238E27FC236}">
                <a16:creationId xmlns:a16="http://schemas.microsoft.com/office/drawing/2014/main" id="{EC4EB886-55F9-81D7-4663-0B9493F4AB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DDD7EC-C2CA-4E4B-928C-830DA4C3E67A}" type="datetimeFigureOut">
              <a:rPr lang="en-IN" smtClean="0"/>
              <a:t>28-03-2023</a:t>
            </a:fld>
            <a:endParaRPr lang="en-IN"/>
          </a:p>
        </p:txBody>
      </p:sp>
      <p:sp>
        <p:nvSpPr>
          <p:cNvPr id="5" name="Footer Placeholder 4">
            <a:extLst>
              <a:ext uri="{FF2B5EF4-FFF2-40B4-BE49-F238E27FC236}">
                <a16:creationId xmlns:a16="http://schemas.microsoft.com/office/drawing/2014/main" id="{AF60FC5B-BB4C-AED4-58A9-44B5C51DDF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4C92E6AF-8CCB-787B-A8F6-C3C8387C38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13BCE-0497-49F2-A6DC-F7E7696BA424}" type="slidenum">
              <a:rPr lang="en-IN" smtClean="0"/>
              <a:t>‹#›</a:t>
            </a:fld>
            <a:endParaRPr lang="en-IN"/>
          </a:p>
        </p:txBody>
      </p:sp>
    </p:spTree>
    <p:extLst>
      <p:ext uri="{BB962C8B-B14F-4D97-AF65-F5344CB8AC3E}">
        <p14:creationId xmlns:p14="http://schemas.microsoft.com/office/powerpoint/2010/main" val="3005571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9.svg"/><Relationship Id="rId3" Type="http://schemas.openxmlformats.org/officeDocument/2006/relationships/image" Target="../media/image80.png"/><Relationship Id="rId7" Type="http://schemas.openxmlformats.org/officeDocument/2006/relationships/image" Target="../media/image83.png"/><Relationship Id="rId12" Type="http://schemas.openxmlformats.org/officeDocument/2006/relationships/image" Target="../media/image88.png"/><Relationship Id="rId2" Type="http://schemas.microsoft.com/office/2018/10/relationships/comments" Target="../comments/modernComment_7FFFD4EA_C5B618CB.xml"/><Relationship Id="rId1" Type="http://schemas.openxmlformats.org/officeDocument/2006/relationships/slideLayout" Target="../slideLayouts/slideLayout13.xml"/><Relationship Id="rId6" Type="http://schemas.openxmlformats.org/officeDocument/2006/relationships/image" Target="../media/image5.png"/><Relationship Id="rId11" Type="http://schemas.openxmlformats.org/officeDocument/2006/relationships/image" Target="../media/image87.svg"/><Relationship Id="rId5" Type="http://schemas.openxmlformats.org/officeDocument/2006/relationships/image" Target="../media/image82.png"/><Relationship Id="rId10" Type="http://schemas.openxmlformats.org/officeDocument/2006/relationships/image" Target="../media/image86.png"/><Relationship Id="rId4" Type="http://schemas.openxmlformats.org/officeDocument/2006/relationships/image" Target="../media/image81.png"/><Relationship Id="rId9" Type="http://schemas.openxmlformats.org/officeDocument/2006/relationships/image" Target="../media/image85.svg"/></Relationships>
</file>

<file path=ppt/slides/_rels/slide11.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91.png"/><Relationship Id="rId2" Type="http://schemas.openxmlformats.org/officeDocument/2006/relationships/image" Target="../media/image80.png"/><Relationship Id="rId1" Type="http://schemas.openxmlformats.org/officeDocument/2006/relationships/slideLayout" Target="../slideLayouts/slideLayout13.xml"/><Relationship Id="rId6" Type="http://schemas.openxmlformats.org/officeDocument/2006/relationships/image" Target="../media/image90.png"/><Relationship Id="rId5" Type="http://schemas.openxmlformats.org/officeDocument/2006/relationships/image" Target="../media/image5.png"/><Relationship Id="rId4" Type="http://schemas.openxmlformats.org/officeDocument/2006/relationships/image" Target="../media/image82.png"/></Relationships>
</file>

<file path=ppt/slides/_rels/slide12.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93.png"/><Relationship Id="rId2" Type="http://schemas.openxmlformats.org/officeDocument/2006/relationships/image" Target="../media/image80.png"/><Relationship Id="rId1" Type="http://schemas.openxmlformats.org/officeDocument/2006/relationships/slideLayout" Target="../slideLayouts/slideLayout13.xml"/><Relationship Id="rId6" Type="http://schemas.openxmlformats.org/officeDocument/2006/relationships/image" Target="../media/image92.png"/><Relationship Id="rId5" Type="http://schemas.openxmlformats.org/officeDocument/2006/relationships/image" Target="../media/image5.png"/><Relationship Id="rId4" Type="http://schemas.openxmlformats.org/officeDocument/2006/relationships/image" Target="../media/image82.png"/></Relationships>
</file>

<file path=ppt/slides/_rels/slide13.xml.rels><?xml version="1.0" encoding="UTF-8" standalone="yes"?>
<Relationships xmlns="http://schemas.openxmlformats.org/package/2006/relationships"><Relationship Id="rId8" Type="http://schemas.openxmlformats.org/officeDocument/2006/relationships/image" Target="../media/image99.svg"/><Relationship Id="rId13" Type="http://schemas.openxmlformats.org/officeDocument/2006/relationships/image" Target="../media/image5.png"/><Relationship Id="rId3" Type="http://schemas.openxmlformats.org/officeDocument/2006/relationships/image" Target="../media/image94.png"/><Relationship Id="rId7" Type="http://schemas.openxmlformats.org/officeDocument/2006/relationships/image" Target="../media/image98.png"/><Relationship Id="rId12" Type="http://schemas.openxmlformats.org/officeDocument/2006/relationships/image" Target="../media/image103.sv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97.svg"/><Relationship Id="rId11" Type="http://schemas.openxmlformats.org/officeDocument/2006/relationships/image" Target="../media/image102.png"/><Relationship Id="rId5" Type="http://schemas.openxmlformats.org/officeDocument/2006/relationships/image" Target="../media/image96.png"/><Relationship Id="rId10" Type="http://schemas.openxmlformats.org/officeDocument/2006/relationships/image" Target="../media/image101.svg"/><Relationship Id="rId4" Type="http://schemas.openxmlformats.org/officeDocument/2006/relationships/image" Target="../media/image95.svg"/><Relationship Id="rId9" Type="http://schemas.openxmlformats.org/officeDocument/2006/relationships/image" Target="../media/image100.png"/></Relationships>
</file>

<file path=ppt/slides/_rels/slide14.xml.rels><?xml version="1.0" encoding="UTF-8" standalone="yes"?>
<Relationships xmlns="http://schemas.openxmlformats.org/package/2006/relationships"><Relationship Id="rId8" Type="http://schemas.openxmlformats.org/officeDocument/2006/relationships/image" Target="../media/image105.svg"/><Relationship Id="rId3" Type="http://schemas.openxmlformats.org/officeDocument/2006/relationships/diagramLayout" Target="../diagrams/layout1.xml"/><Relationship Id="rId7" Type="http://schemas.openxmlformats.org/officeDocument/2006/relationships/image" Target="../media/image104.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tiff"/><Relationship Id="rId1" Type="http://schemas.openxmlformats.org/officeDocument/2006/relationships/slideLayout" Target="../slideLayouts/slideLayout12.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5.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3" Type="http://schemas.openxmlformats.org/officeDocument/2006/relationships/image" Target="../media/image18.png"/><Relationship Id="rId7" Type="http://schemas.openxmlformats.org/officeDocument/2006/relationships/image" Target="../media/image21.svg"/><Relationship Id="rId12" Type="http://schemas.openxmlformats.org/officeDocument/2006/relationships/image" Target="../media/image26.png"/><Relationship Id="rId2" Type="http://schemas.openxmlformats.org/officeDocument/2006/relationships/notesSlide" Target="../notesSlides/notesSlide4.xml"/><Relationship Id="rId16"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png"/><Relationship Id="rId15" Type="http://schemas.openxmlformats.org/officeDocument/2006/relationships/image" Target="../media/image29.svg"/><Relationship Id="rId10" Type="http://schemas.openxmlformats.org/officeDocument/2006/relationships/image" Target="../media/image24.png"/><Relationship Id="rId4" Type="http://schemas.microsoft.com/office/2007/relationships/hdphoto" Target="../media/hdphoto1.wdp"/><Relationship Id="rId9" Type="http://schemas.openxmlformats.org/officeDocument/2006/relationships/image" Target="../media/image23.svg"/><Relationship Id="rId14" Type="http://schemas.openxmlformats.org/officeDocument/2006/relationships/image" Target="../media/image28.png"/></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5.xml"/><Relationship Id="rId7" Type="http://schemas.openxmlformats.org/officeDocument/2006/relationships/image" Target="../media/image33.png"/><Relationship Id="rId2" Type="http://schemas.openxmlformats.org/officeDocument/2006/relationships/slideLayout" Target="../slideLayouts/slideLayout13.xml"/><Relationship Id="rId1" Type="http://schemas.openxmlformats.org/officeDocument/2006/relationships/themeOverride" Target="../theme/themeOverride1.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5.png"/><Relationship Id="rId4" Type="http://schemas.openxmlformats.org/officeDocument/2006/relationships/image" Target="../media/image30.png"/><Relationship Id="rId9" Type="http://schemas.openxmlformats.org/officeDocument/2006/relationships/image" Target="../media/image35.png"/></Relationships>
</file>

<file path=ppt/slides/_rels/slide6.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18" Type="http://schemas.openxmlformats.org/officeDocument/2006/relationships/image" Target="../media/image50.png"/><Relationship Id="rId3" Type="http://schemas.openxmlformats.org/officeDocument/2006/relationships/notesSlide" Target="../notesSlides/notesSlide6.xml"/><Relationship Id="rId21" Type="http://schemas.openxmlformats.org/officeDocument/2006/relationships/image" Target="../media/image53.sv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svg"/><Relationship Id="rId2" Type="http://schemas.openxmlformats.org/officeDocument/2006/relationships/slideLayout" Target="../slideLayouts/slideLayout13.xml"/><Relationship Id="rId16" Type="http://schemas.openxmlformats.org/officeDocument/2006/relationships/image" Target="../media/image48.png"/><Relationship Id="rId20" Type="http://schemas.openxmlformats.org/officeDocument/2006/relationships/image" Target="../media/image52.png"/><Relationship Id="rId1" Type="http://schemas.openxmlformats.org/officeDocument/2006/relationships/themeOverride" Target="../theme/themeOverride2.xml"/><Relationship Id="rId6" Type="http://schemas.openxmlformats.org/officeDocument/2006/relationships/image" Target="../media/image38.png"/><Relationship Id="rId11" Type="http://schemas.openxmlformats.org/officeDocument/2006/relationships/image" Target="../media/image43.svg"/><Relationship Id="rId24" Type="http://schemas.openxmlformats.org/officeDocument/2006/relationships/image" Target="../media/image5.png"/><Relationship Id="rId5" Type="http://schemas.openxmlformats.org/officeDocument/2006/relationships/image" Target="../media/image37.jpeg"/><Relationship Id="rId15" Type="http://schemas.openxmlformats.org/officeDocument/2006/relationships/image" Target="../media/image47.svg"/><Relationship Id="rId23" Type="http://schemas.openxmlformats.org/officeDocument/2006/relationships/image" Target="../media/image55.svg"/><Relationship Id="rId10" Type="http://schemas.openxmlformats.org/officeDocument/2006/relationships/image" Target="../media/image42.png"/><Relationship Id="rId19" Type="http://schemas.openxmlformats.org/officeDocument/2006/relationships/image" Target="../media/image51.svg"/><Relationship Id="rId4" Type="http://schemas.openxmlformats.org/officeDocument/2006/relationships/image" Target="../media/image36.png"/><Relationship Id="rId9" Type="http://schemas.openxmlformats.org/officeDocument/2006/relationships/image" Target="../media/image41.svg"/><Relationship Id="rId14" Type="http://schemas.openxmlformats.org/officeDocument/2006/relationships/image" Target="../media/image46.png"/><Relationship Id="rId22" Type="http://schemas.openxmlformats.org/officeDocument/2006/relationships/image" Target="../media/image54.png"/></Relationships>
</file>

<file path=ppt/slides/_rels/slide7.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5.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sv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59.sv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s>
</file>

<file path=ppt/slides/_rels/slide8.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sv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69.png"/><Relationship Id="rId5" Type="http://schemas.openxmlformats.org/officeDocument/2006/relationships/image" Target="../media/image68.svg"/><Relationship Id="rId4" Type="http://schemas.openxmlformats.org/officeDocument/2006/relationships/image" Target="../media/image67.png"/><Relationship Id="rId9" Type="http://schemas.openxmlformats.org/officeDocument/2006/relationships/image" Target="../media/image72.svg"/></Relationships>
</file>

<file path=ppt/slides/_rels/slide9.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5.png"/><Relationship Id="rId7" Type="http://schemas.openxmlformats.org/officeDocument/2006/relationships/image" Target="../media/image76.png"/><Relationship Id="rId2" Type="http://schemas.microsoft.com/office/2018/10/relationships/comments" Target="../comments/modernComment_7FFFD4E9_3AA3105F.xml"/><Relationship Id="rId1" Type="http://schemas.openxmlformats.org/officeDocument/2006/relationships/slideLayout" Target="../slideLayouts/slideLayout13.xml"/><Relationship Id="rId6" Type="http://schemas.openxmlformats.org/officeDocument/2006/relationships/image" Target="../media/image75.svg"/><Relationship Id="rId5" Type="http://schemas.openxmlformats.org/officeDocument/2006/relationships/image" Target="../media/image74.png"/><Relationship Id="rId10" Type="http://schemas.openxmlformats.org/officeDocument/2006/relationships/image" Target="../media/image79.svg"/><Relationship Id="rId4" Type="http://schemas.openxmlformats.org/officeDocument/2006/relationships/image" Target="../media/image73.png"/><Relationship Id="rId9" Type="http://schemas.openxmlformats.org/officeDocument/2006/relationships/image" Target="../media/image7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02C033-18B0-4EC4-B949-5E2BB9679172}"/>
              </a:ext>
            </a:extLst>
          </p:cNvPr>
          <p:cNvSpPr>
            <a:spLocks noGrp="1"/>
          </p:cNvSpPr>
          <p:nvPr>
            <p:ph type="title" idx="4294967295"/>
          </p:nvPr>
        </p:nvSpPr>
        <p:spPr>
          <a:xfrm>
            <a:off x="332324" y="1843639"/>
            <a:ext cx="9027986" cy="2033116"/>
          </a:xfrm>
        </p:spPr>
        <p:txBody>
          <a:bodyPr>
            <a:noAutofit/>
          </a:bodyPr>
          <a:lstStyle/>
          <a:p>
            <a:r>
              <a:rPr lang="en-US" sz="6000" b="1" kern="1200" cap="all">
                <a:solidFill>
                  <a:schemeClr val="bg1"/>
                </a:solidFill>
                <a:latin typeface="Calibri" panose="020F0502020204030204" pitchFamily="34" charset="0"/>
                <a:ea typeface="Roboto" panose="02000000000000000000" pitchFamily="2" charset="0"/>
                <a:cs typeface="Calibri" panose="020F0502020204030204" pitchFamily="34" charset="0"/>
              </a:rPr>
              <a:t>STARTUP INDIA and the growth of the tourism startup ecosystem</a:t>
            </a:r>
            <a:endParaRPr lang="en-IN" sz="6000" b="1" kern="1200" cap="all">
              <a:solidFill>
                <a:schemeClr val="bg1"/>
              </a:solidFill>
              <a:latin typeface="Calibri" panose="020F0502020204030204" pitchFamily="34" charset="0"/>
              <a:ea typeface="Roboto" panose="02000000000000000000" pitchFamily="2" charset="0"/>
              <a:cs typeface="Calibri" panose="020F0502020204030204" pitchFamily="34" charset="0"/>
            </a:endParaRPr>
          </a:p>
        </p:txBody>
      </p:sp>
      <p:cxnSp>
        <p:nvCxnSpPr>
          <p:cNvPr id="4" name="Google Shape;197;p27">
            <a:extLst>
              <a:ext uri="{FF2B5EF4-FFF2-40B4-BE49-F238E27FC236}">
                <a16:creationId xmlns:a16="http://schemas.microsoft.com/office/drawing/2014/main" id="{A8FC092D-2049-47B5-9468-DB7C42942F9A}"/>
              </a:ext>
            </a:extLst>
          </p:cNvPr>
          <p:cNvCxnSpPr/>
          <p:nvPr/>
        </p:nvCxnSpPr>
        <p:spPr>
          <a:xfrm>
            <a:off x="473732" y="4484779"/>
            <a:ext cx="733200" cy="0"/>
          </a:xfrm>
          <a:prstGeom prst="straightConnector1">
            <a:avLst/>
          </a:prstGeom>
          <a:noFill/>
          <a:ln w="76200" cap="flat" cmpd="sng">
            <a:solidFill>
              <a:schemeClr val="bg1"/>
            </a:solidFill>
            <a:prstDash val="solid"/>
            <a:round/>
            <a:headEnd type="none" w="med" len="med"/>
            <a:tailEnd type="none" w="med" len="med"/>
          </a:ln>
        </p:spPr>
      </p:cxnSp>
    </p:spTree>
    <p:extLst>
      <p:ext uri="{BB962C8B-B14F-4D97-AF65-F5344CB8AC3E}">
        <p14:creationId xmlns:p14="http://schemas.microsoft.com/office/powerpoint/2010/main" val="2883405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18E1C20A-A84F-FD53-1B0B-52B858A1921B}"/>
              </a:ext>
            </a:extLst>
          </p:cNvPr>
          <p:cNvSpPr txBox="1">
            <a:spLocks/>
          </p:cNvSpPr>
          <p:nvPr/>
        </p:nvSpPr>
        <p:spPr>
          <a:xfrm>
            <a:off x="190699" y="70906"/>
            <a:ext cx="9375332" cy="637994"/>
          </a:xfrm>
          <a:prstGeom prst="rect">
            <a:avLst/>
          </a:prstGeom>
        </p:spPr>
        <p:txBody>
          <a:bodyPr vert="horz" wrap="square" lIns="0" tIns="113664"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Clr>
                <a:srgbClr val="000000"/>
              </a:buClr>
              <a:buSzPts val="4400"/>
              <a:defRPr/>
            </a:pPr>
            <a:r>
              <a:rPr lang="en-IN" sz="3400" b="1" kern="0">
                <a:solidFill>
                  <a:srgbClr val="ED7D31"/>
                </a:solidFill>
                <a:latin typeface="Calibri" panose="020F0502020204030204" pitchFamily="34" charset="0"/>
                <a:ea typeface="Open Sans"/>
                <a:cs typeface="Calibri" panose="020F0502020204030204" pitchFamily="34" charset="0"/>
              </a:rPr>
              <a:t>TOURISM SECTOR OVERVIEW</a:t>
            </a:r>
          </a:p>
        </p:txBody>
      </p:sp>
      <p:grpSp>
        <p:nvGrpSpPr>
          <p:cNvPr id="3" name="object 9">
            <a:extLst>
              <a:ext uri="{FF2B5EF4-FFF2-40B4-BE49-F238E27FC236}">
                <a16:creationId xmlns:a16="http://schemas.microsoft.com/office/drawing/2014/main" id="{43BBB687-9AE6-6696-C50A-F6EF12E22D90}"/>
              </a:ext>
            </a:extLst>
          </p:cNvPr>
          <p:cNvGrpSpPr/>
          <p:nvPr/>
        </p:nvGrpSpPr>
        <p:grpSpPr>
          <a:xfrm>
            <a:off x="3154336" y="4440002"/>
            <a:ext cx="736195" cy="979696"/>
            <a:chOff x="1789770" y="6744985"/>
            <a:chExt cx="729615" cy="733425"/>
          </a:xfrm>
        </p:grpSpPr>
        <p:pic>
          <p:nvPicPr>
            <p:cNvPr id="4" name="object 10">
              <a:extLst>
                <a:ext uri="{FF2B5EF4-FFF2-40B4-BE49-F238E27FC236}">
                  <a16:creationId xmlns:a16="http://schemas.microsoft.com/office/drawing/2014/main" id="{B273A908-39D4-59FE-15F7-FD73B3032860}"/>
                </a:ext>
              </a:extLst>
            </p:cNvPr>
            <p:cNvPicPr/>
            <p:nvPr/>
          </p:nvPicPr>
          <p:blipFill>
            <a:blip r:embed="rId3" cstate="print"/>
            <a:stretch>
              <a:fillRect/>
            </a:stretch>
          </p:blipFill>
          <p:spPr>
            <a:xfrm>
              <a:off x="1866421" y="7073485"/>
              <a:ext cx="87600" cy="76650"/>
            </a:xfrm>
            <a:prstGeom prst="rect">
              <a:avLst/>
            </a:prstGeom>
          </p:spPr>
        </p:pic>
        <p:sp>
          <p:nvSpPr>
            <p:cNvPr id="5" name="object 11">
              <a:extLst>
                <a:ext uri="{FF2B5EF4-FFF2-40B4-BE49-F238E27FC236}">
                  <a16:creationId xmlns:a16="http://schemas.microsoft.com/office/drawing/2014/main" id="{B706348E-2753-2A83-19E0-2C38C696D1E5}"/>
                </a:ext>
              </a:extLst>
            </p:cNvPr>
            <p:cNvSpPr/>
            <p:nvPr/>
          </p:nvSpPr>
          <p:spPr>
            <a:xfrm>
              <a:off x="1789760" y="6744995"/>
              <a:ext cx="540385" cy="733425"/>
            </a:xfrm>
            <a:custGeom>
              <a:avLst/>
              <a:gdLst/>
              <a:ahLst/>
              <a:cxnLst/>
              <a:rect l="l" t="t" r="r" b="b"/>
              <a:pathLst>
                <a:path w="540385" h="733425">
                  <a:moveTo>
                    <a:pt x="395046" y="267004"/>
                  </a:moveTo>
                  <a:lnTo>
                    <a:pt x="390829" y="261950"/>
                  </a:lnTo>
                  <a:lnTo>
                    <a:pt x="204685" y="261950"/>
                  </a:lnTo>
                  <a:lnTo>
                    <a:pt x="198793" y="261950"/>
                  </a:lnTo>
                  <a:lnTo>
                    <a:pt x="194576" y="267004"/>
                  </a:lnTo>
                  <a:lnTo>
                    <a:pt x="194576" y="277114"/>
                  </a:lnTo>
                  <a:lnTo>
                    <a:pt x="199631" y="282168"/>
                  </a:lnTo>
                  <a:lnTo>
                    <a:pt x="390829" y="282168"/>
                  </a:lnTo>
                  <a:lnTo>
                    <a:pt x="395046" y="277114"/>
                  </a:lnTo>
                  <a:lnTo>
                    <a:pt x="395046" y="267004"/>
                  </a:lnTo>
                  <a:close/>
                </a:path>
                <a:path w="540385" h="733425">
                  <a:moveTo>
                    <a:pt x="465797" y="212255"/>
                  </a:moveTo>
                  <a:lnTo>
                    <a:pt x="460743" y="208051"/>
                  </a:lnTo>
                  <a:lnTo>
                    <a:pt x="198793" y="208051"/>
                  </a:lnTo>
                  <a:lnTo>
                    <a:pt x="194576" y="213106"/>
                  </a:lnTo>
                  <a:lnTo>
                    <a:pt x="194576" y="223202"/>
                  </a:lnTo>
                  <a:lnTo>
                    <a:pt x="199631" y="228257"/>
                  </a:lnTo>
                  <a:lnTo>
                    <a:pt x="455688" y="228257"/>
                  </a:lnTo>
                  <a:lnTo>
                    <a:pt x="461594" y="229108"/>
                  </a:lnTo>
                  <a:lnTo>
                    <a:pt x="465797" y="224053"/>
                  </a:lnTo>
                  <a:lnTo>
                    <a:pt x="465797" y="218160"/>
                  </a:lnTo>
                  <a:lnTo>
                    <a:pt x="465797" y="212255"/>
                  </a:lnTo>
                  <a:close/>
                </a:path>
                <a:path w="540385" h="733425">
                  <a:moveTo>
                    <a:pt x="539927" y="437159"/>
                  </a:moveTo>
                  <a:lnTo>
                    <a:pt x="535711" y="432943"/>
                  </a:lnTo>
                  <a:lnTo>
                    <a:pt x="529818" y="432943"/>
                  </a:lnTo>
                  <a:lnTo>
                    <a:pt x="523925" y="432943"/>
                  </a:lnTo>
                  <a:lnTo>
                    <a:pt x="519709" y="437997"/>
                  </a:lnTo>
                  <a:lnTo>
                    <a:pt x="519709" y="711746"/>
                  </a:lnTo>
                  <a:lnTo>
                    <a:pt x="20218" y="711746"/>
                  </a:lnTo>
                  <a:lnTo>
                    <a:pt x="20218" y="21056"/>
                  </a:lnTo>
                  <a:lnTo>
                    <a:pt x="368096" y="21056"/>
                  </a:lnTo>
                  <a:lnTo>
                    <a:pt x="368096" y="166776"/>
                  </a:lnTo>
                  <a:lnTo>
                    <a:pt x="372300" y="171831"/>
                  </a:lnTo>
                  <a:lnTo>
                    <a:pt x="518020" y="171831"/>
                  </a:lnTo>
                  <a:lnTo>
                    <a:pt x="518020" y="191198"/>
                  </a:lnTo>
                  <a:lnTo>
                    <a:pt x="523074" y="195414"/>
                  </a:lnTo>
                  <a:lnTo>
                    <a:pt x="533184" y="195414"/>
                  </a:lnTo>
                  <a:lnTo>
                    <a:pt x="538238" y="190360"/>
                  </a:lnTo>
                  <a:lnTo>
                    <a:pt x="538238" y="158356"/>
                  </a:lnTo>
                  <a:lnTo>
                    <a:pt x="537400" y="155829"/>
                  </a:lnTo>
                  <a:lnTo>
                    <a:pt x="386626" y="3365"/>
                  </a:lnTo>
                  <a:lnTo>
                    <a:pt x="384937" y="838"/>
                  </a:lnTo>
                  <a:lnTo>
                    <a:pt x="381571" y="0"/>
                  </a:lnTo>
                  <a:lnTo>
                    <a:pt x="4216" y="0"/>
                  </a:lnTo>
                  <a:lnTo>
                    <a:pt x="0" y="5054"/>
                  </a:lnTo>
                  <a:lnTo>
                    <a:pt x="0" y="728599"/>
                  </a:lnTo>
                  <a:lnTo>
                    <a:pt x="5054" y="732802"/>
                  </a:lnTo>
                  <a:lnTo>
                    <a:pt x="535711" y="732802"/>
                  </a:lnTo>
                  <a:lnTo>
                    <a:pt x="539927" y="727748"/>
                  </a:lnTo>
                  <a:lnTo>
                    <a:pt x="539927" y="437159"/>
                  </a:lnTo>
                  <a:close/>
                </a:path>
              </a:pathLst>
            </a:custGeom>
            <a:solidFill>
              <a:srgbClr val="FAFFFF"/>
            </a:solidFill>
          </p:spPr>
          <p:txBody>
            <a:bodyPr wrap="square" lIns="0" tIns="0" rIns="0" bIns="0" rtlCol="0"/>
            <a:lstStyle/>
            <a:p>
              <a:endParaRPr/>
            </a:p>
          </p:txBody>
        </p:sp>
        <p:pic>
          <p:nvPicPr>
            <p:cNvPr id="6" name="object 12">
              <a:extLst>
                <a:ext uri="{FF2B5EF4-FFF2-40B4-BE49-F238E27FC236}">
                  <a16:creationId xmlns:a16="http://schemas.microsoft.com/office/drawing/2014/main" id="{06716F54-8828-FEA0-FC92-D6955FC51CAE}"/>
                </a:ext>
              </a:extLst>
            </p:cNvPr>
            <p:cNvPicPr/>
            <p:nvPr/>
          </p:nvPicPr>
          <p:blipFill>
            <a:blip r:embed="rId4" cstate="print"/>
            <a:stretch>
              <a:fillRect/>
            </a:stretch>
          </p:blipFill>
          <p:spPr>
            <a:xfrm>
              <a:off x="1866421" y="6934504"/>
              <a:ext cx="86757" cy="76650"/>
            </a:xfrm>
            <a:prstGeom prst="rect">
              <a:avLst/>
            </a:prstGeom>
          </p:spPr>
        </p:pic>
        <p:pic>
          <p:nvPicPr>
            <p:cNvPr id="7" name="object 13">
              <a:extLst>
                <a:ext uri="{FF2B5EF4-FFF2-40B4-BE49-F238E27FC236}">
                  <a16:creationId xmlns:a16="http://schemas.microsoft.com/office/drawing/2014/main" id="{F6985A33-6F1C-DDA0-3449-D974E3C453F3}"/>
                </a:ext>
              </a:extLst>
            </p:cNvPr>
            <p:cNvPicPr/>
            <p:nvPr/>
          </p:nvPicPr>
          <p:blipFill>
            <a:blip r:embed="rId5" cstate="print"/>
            <a:stretch>
              <a:fillRect/>
            </a:stretch>
          </p:blipFill>
          <p:spPr>
            <a:xfrm>
              <a:off x="1866421" y="7207412"/>
              <a:ext cx="86757" cy="76650"/>
            </a:xfrm>
            <a:prstGeom prst="rect">
              <a:avLst/>
            </a:prstGeom>
          </p:spPr>
        </p:pic>
        <p:sp>
          <p:nvSpPr>
            <p:cNvPr id="8" name="object 14">
              <a:extLst>
                <a:ext uri="{FF2B5EF4-FFF2-40B4-BE49-F238E27FC236}">
                  <a16:creationId xmlns:a16="http://schemas.microsoft.com/office/drawing/2014/main" id="{8361F711-14F3-DD3E-6B1C-EFFEE69D407F}"/>
                </a:ext>
              </a:extLst>
            </p:cNvPr>
            <p:cNvSpPr/>
            <p:nvPr/>
          </p:nvSpPr>
          <p:spPr>
            <a:xfrm>
              <a:off x="1984344" y="6826689"/>
              <a:ext cx="535305" cy="551815"/>
            </a:xfrm>
            <a:custGeom>
              <a:avLst/>
              <a:gdLst/>
              <a:ahLst/>
              <a:cxnLst/>
              <a:rect l="l" t="t" r="r" b="b"/>
              <a:pathLst>
                <a:path w="535305" h="551815">
                  <a:moveTo>
                    <a:pt x="509473" y="32007"/>
                  </a:moveTo>
                  <a:lnTo>
                    <a:pt x="430420" y="32007"/>
                  </a:lnTo>
                  <a:lnTo>
                    <a:pt x="450635" y="5896"/>
                  </a:lnTo>
                  <a:lnTo>
                    <a:pt x="455860" y="1605"/>
                  </a:lnTo>
                  <a:lnTo>
                    <a:pt x="462112" y="0"/>
                  </a:lnTo>
                  <a:lnTo>
                    <a:pt x="468521" y="921"/>
                  </a:lnTo>
                  <a:lnTo>
                    <a:pt x="474220" y="4211"/>
                  </a:lnTo>
                  <a:lnTo>
                    <a:pt x="509473" y="32007"/>
                  </a:lnTo>
                  <a:close/>
                </a:path>
                <a:path w="535305" h="551815">
                  <a:moveTo>
                    <a:pt x="89284" y="551712"/>
                  </a:moveTo>
                  <a:lnTo>
                    <a:pt x="84230" y="551712"/>
                  </a:lnTo>
                  <a:lnTo>
                    <a:pt x="77492" y="546658"/>
                  </a:lnTo>
                  <a:lnTo>
                    <a:pt x="75807" y="541604"/>
                  </a:lnTo>
                  <a:lnTo>
                    <a:pt x="77492" y="537393"/>
                  </a:lnTo>
                  <a:lnTo>
                    <a:pt x="84020" y="515072"/>
                  </a:lnTo>
                  <a:lnTo>
                    <a:pt x="90285" y="494040"/>
                  </a:lnTo>
                  <a:lnTo>
                    <a:pt x="96865" y="472535"/>
                  </a:lnTo>
                  <a:lnTo>
                    <a:pt x="5053" y="472535"/>
                  </a:lnTo>
                  <a:lnTo>
                    <a:pt x="0" y="467481"/>
                  </a:lnTo>
                  <a:lnTo>
                    <a:pt x="0" y="457373"/>
                  </a:lnTo>
                  <a:lnTo>
                    <a:pt x="4211" y="452320"/>
                  </a:lnTo>
                  <a:lnTo>
                    <a:pt x="103604" y="452320"/>
                  </a:lnTo>
                  <a:lnTo>
                    <a:pt x="104446" y="448950"/>
                  </a:lnTo>
                  <a:lnTo>
                    <a:pt x="105288" y="446423"/>
                  </a:lnTo>
                  <a:lnTo>
                    <a:pt x="126346" y="419470"/>
                  </a:lnTo>
                  <a:lnTo>
                    <a:pt x="5053" y="419470"/>
                  </a:lnTo>
                  <a:lnTo>
                    <a:pt x="0" y="414416"/>
                  </a:lnTo>
                  <a:lnTo>
                    <a:pt x="0" y="404308"/>
                  </a:lnTo>
                  <a:lnTo>
                    <a:pt x="4211" y="399254"/>
                  </a:lnTo>
                  <a:lnTo>
                    <a:pt x="143192" y="399254"/>
                  </a:lnTo>
                  <a:lnTo>
                    <a:pt x="191204" y="336081"/>
                  </a:lnTo>
                  <a:lnTo>
                    <a:pt x="5053" y="336081"/>
                  </a:lnTo>
                  <a:lnTo>
                    <a:pt x="0" y="331027"/>
                  </a:lnTo>
                  <a:lnTo>
                    <a:pt x="0" y="320919"/>
                  </a:lnTo>
                  <a:lnTo>
                    <a:pt x="4211" y="315865"/>
                  </a:lnTo>
                  <a:lnTo>
                    <a:pt x="207208" y="315865"/>
                  </a:lnTo>
                  <a:lnTo>
                    <a:pt x="232477" y="283015"/>
                  </a:lnTo>
                  <a:lnTo>
                    <a:pt x="5053" y="283015"/>
                  </a:lnTo>
                  <a:lnTo>
                    <a:pt x="0" y="277962"/>
                  </a:lnTo>
                  <a:lnTo>
                    <a:pt x="0" y="267854"/>
                  </a:lnTo>
                  <a:lnTo>
                    <a:pt x="4211" y="262800"/>
                  </a:lnTo>
                  <a:lnTo>
                    <a:pt x="249323" y="262800"/>
                  </a:lnTo>
                  <a:lnTo>
                    <a:pt x="382408" y="93496"/>
                  </a:lnTo>
                  <a:lnTo>
                    <a:pt x="379881" y="90127"/>
                  </a:lnTo>
                  <a:lnTo>
                    <a:pt x="379881" y="85073"/>
                  </a:lnTo>
                  <a:lnTo>
                    <a:pt x="382408" y="80861"/>
                  </a:lnTo>
                  <a:lnTo>
                    <a:pt x="417785" y="35376"/>
                  </a:lnTo>
                  <a:lnTo>
                    <a:pt x="419470" y="32850"/>
                  </a:lnTo>
                  <a:lnTo>
                    <a:pt x="421997" y="31165"/>
                  </a:lnTo>
                  <a:lnTo>
                    <a:pt x="424523" y="31165"/>
                  </a:lnTo>
                  <a:lnTo>
                    <a:pt x="426208" y="30323"/>
                  </a:lnTo>
                  <a:lnTo>
                    <a:pt x="428735" y="31165"/>
                  </a:lnTo>
                  <a:lnTo>
                    <a:pt x="430420" y="32007"/>
                  </a:lnTo>
                  <a:lnTo>
                    <a:pt x="509473" y="32007"/>
                  </a:lnTo>
                  <a:lnTo>
                    <a:pt x="518020" y="38746"/>
                  </a:lnTo>
                  <a:lnTo>
                    <a:pt x="522652" y="44523"/>
                  </a:lnTo>
                  <a:lnTo>
                    <a:pt x="523495" y="50222"/>
                  </a:lnTo>
                  <a:lnTo>
                    <a:pt x="521810" y="55447"/>
                  </a:lnTo>
                  <a:lnTo>
                    <a:pt x="520002" y="58119"/>
                  </a:lnTo>
                  <a:lnTo>
                    <a:pt x="425366" y="58119"/>
                  </a:lnTo>
                  <a:lnTo>
                    <a:pt x="404308" y="85073"/>
                  </a:lnTo>
                  <a:lnTo>
                    <a:pt x="454004" y="123819"/>
                  </a:lnTo>
                  <a:lnTo>
                    <a:pt x="479082" y="123819"/>
                  </a:lnTo>
                  <a:lnTo>
                    <a:pt x="464112" y="143192"/>
                  </a:lnTo>
                  <a:lnTo>
                    <a:pt x="462427" y="145719"/>
                  </a:lnTo>
                  <a:lnTo>
                    <a:pt x="449793" y="145719"/>
                  </a:lnTo>
                  <a:lnTo>
                    <a:pt x="199219" y="468323"/>
                  </a:lnTo>
                  <a:lnTo>
                    <a:pt x="120450" y="468323"/>
                  </a:lnTo>
                  <a:lnTo>
                    <a:pt x="105288" y="518862"/>
                  </a:lnTo>
                  <a:lnTo>
                    <a:pt x="144319" y="518862"/>
                  </a:lnTo>
                  <a:lnTo>
                    <a:pt x="92654" y="550027"/>
                  </a:lnTo>
                  <a:lnTo>
                    <a:pt x="89284" y="551712"/>
                  </a:lnTo>
                  <a:close/>
                </a:path>
                <a:path w="535305" h="551815">
                  <a:moveTo>
                    <a:pt x="479082" y="123819"/>
                  </a:moveTo>
                  <a:lnTo>
                    <a:pt x="454004" y="123819"/>
                  </a:lnTo>
                  <a:lnTo>
                    <a:pt x="475062" y="96865"/>
                  </a:lnTo>
                  <a:lnTo>
                    <a:pt x="425366" y="58119"/>
                  </a:lnTo>
                  <a:lnTo>
                    <a:pt x="520002" y="58119"/>
                  </a:lnTo>
                  <a:lnTo>
                    <a:pt x="518862" y="59803"/>
                  </a:lnTo>
                  <a:lnTo>
                    <a:pt x="498647" y="85915"/>
                  </a:lnTo>
                  <a:lnTo>
                    <a:pt x="524638" y="106130"/>
                  </a:lnTo>
                  <a:lnTo>
                    <a:pt x="492750" y="106130"/>
                  </a:lnTo>
                  <a:lnTo>
                    <a:pt x="479082" y="123819"/>
                  </a:lnTo>
                  <a:close/>
                </a:path>
                <a:path w="535305" h="551815">
                  <a:moveTo>
                    <a:pt x="427893" y="249323"/>
                  </a:moveTo>
                  <a:lnTo>
                    <a:pt x="419469" y="240900"/>
                  </a:lnTo>
                  <a:lnTo>
                    <a:pt x="418627" y="235004"/>
                  </a:lnTo>
                  <a:lnTo>
                    <a:pt x="421996" y="229950"/>
                  </a:lnTo>
                  <a:lnTo>
                    <a:pt x="507912" y="117923"/>
                  </a:lnTo>
                  <a:lnTo>
                    <a:pt x="492750" y="106130"/>
                  </a:lnTo>
                  <a:lnTo>
                    <a:pt x="524638" y="106130"/>
                  </a:lnTo>
                  <a:lnTo>
                    <a:pt x="528970" y="109500"/>
                  </a:lnTo>
                  <a:lnTo>
                    <a:pt x="533181" y="112869"/>
                  </a:lnTo>
                  <a:lnTo>
                    <a:pt x="534866" y="119607"/>
                  </a:lnTo>
                  <a:lnTo>
                    <a:pt x="531497" y="124661"/>
                  </a:lnTo>
                  <a:lnTo>
                    <a:pt x="438843" y="243427"/>
                  </a:lnTo>
                  <a:lnTo>
                    <a:pt x="434631" y="247638"/>
                  </a:lnTo>
                  <a:lnTo>
                    <a:pt x="427893" y="249323"/>
                  </a:lnTo>
                  <a:close/>
                </a:path>
                <a:path w="535305" h="551815">
                  <a:moveTo>
                    <a:pt x="459058" y="147404"/>
                  </a:moveTo>
                  <a:lnTo>
                    <a:pt x="453162" y="147404"/>
                  </a:lnTo>
                  <a:lnTo>
                    <a:pt x="449793" y="145719"/>
                  </a:lnTo>
                  <a:lnTo>
                    <a:pt x="462427" y="145719"/>
                  </a:lnTo>
                  <a:lnTo>
                    <a:pt x="459058" y="147404"/>
                  </a:lnTo>
                  <a:close/>
                </a:path>
                <a:path w="535305" h="551815">
                  <a:moveTo>
                    <a:pt x="144319" y="518862"/>
                  </a:moveTo>
                  <a:lnTo>
                    <a:pt x="105288" y="518862"/>
                  </a:lnTo>
                  <a:lnTo>
                    <a:pt x="150773" y="491066"/>
                  </a:lnTo>
                  <a:lnTo>
                    <a:pt x="146561" y="486854"/>
                  </a:lnTo>
                  <a:lnTo>
                    <a:pt x="136454" y="478431"/>
                  </a:lnTo>
                  <a:lnTo>
                    <a:pt x="126346" y="471693"/>
                  </a:lnTo>
                  <a:lnTo>
                    <a:pt x="120450" y="468323"/>
                  </a:lnTo>
                  <a:lnTo>
                    <a:pt x="199219" y="468323"/>
                  </a:lnTo>
                  <a:lnTo>
                    <a:pt x="174358" y="500331"/>
                  </a:lnTo>
                  <a:lnTo>
                    <a:pt x="160881" y="508807"/>
                  </a:lnTo>
                  <a:lnTo>
                    <a:pt x="144319" y="518862"/>
                  </a:lnTo>
                  <a:close/>
                </a:path>
              </a:pathLst>
            </a:custGeom>
            <a:solidFill>
              <a:srgbClr val="FAFFFF"/>
            </a:solidFill>
          </p:spPr>
          <p:txBody>
            <a:bodyPr wrap="square" lIns="0" tIns="0" rIns="0" bIns="0" rtlCol="0"/>
            <a:lstStyle/>
            <a:p>
              <a:endParaRPr/>
            </a:p>
          </p:txBody>
        </p:sp>
      </p:grpSp>
      <p:sp>
        <p:nvSpPr>
          <p:cNvPr id="9" name="object 15">
            <a:extLst>
              <a:ext uri="{FF2B5EF4-FFF2-40B4-BE49-F238E27FC236}">
                <a16:creationId xmlns:a16="http://schemas.microsoft.com/office/drawing/2014/main" id="{9D4DDAE3-F9BA-EBBE-605A-B48C5D2BC0FB}"/>
              </a:ext>
            </a:extLst>
          </p:cNvPr>
          <p:cNvSpPr txBox="1"/>
          <p:nvPr/>
        </p:nvSpPr>
        <p:spPr>
          <a:xfrm>
            <a:off x="7574459" y="5372263"/>
            <a:ext cx="3610925" cy="666849"/>
          </a:xfrm>
          <a:prstGeom prst="rect">
            <a:avLst/>
          </a:prstGeom>
        </p:spPr>
        <p:txBody>
          <a:bodyPr vert="horz" wrap="square" lIns="0" tIns="12700" rIns="0" bIns="0" rtlCol="0" anchor="t">
            <a:spAutoFit/>
          </a:bodyPr>
          <a:lstStyle/>
          <a:p>
            <a:pPr algn="ctr">
              <a:spcBef>
                <a:spcPts val="270"/>
              </a:spcBef>
            </a:pPr>
            <a:r>
              <a:rPr lang="en-IN" sz="2000" b="1" spc="105">
                <a:solidFill>
                  <a:schemeClr val="accent1">
                    <a:lumMod val="75000"/>
                  </a:schemeClr>
                </a:solidFill>
                <a:latin typeface="Arial"/>
                <a:cs typeface="Arial"/>
              </a:rPr>
              <a:t>Over 15 incubators</a:t>
            </a:r>
            <a:endParaRPr lang="en-US">
              <a:solidFill>
                <a:schemeClr val="accent1">
                  <a:lumMod val="75000"/>
                </a:schemeClr>
              </a:solidFill>
              <a:latin typeface="Calibri" panose="020F0502020204030204"/>
              <a:cs typeface="Calibri" panose="020F0502020204030204"/>
            </a:endParaRPr>
          </a:p>
          <a:p>
            <a:pPr algn="ctr">
              <a:spcBef>
                <a:spcPts val="270"/>
              </a:spcBef>
            </a:pPr>
            <a:r>
              <a:rPr lang="en-IN" sz="2000" b="1" spc="105">
                <a:solidFill>
                  <a:schemeClr val="accent1">
                    <a:lumMod val="75000"/>
                  </a:schemeClr>
                </a:solidFill>
                <a:latin typeface="Arial"/>
                <a:cs typeface="Arial"/>
              </a:rPr>
              <a:t>across the country</a:t>
            </a:r>
            <a:endParaRPr lang="en-US">
              <a:solidFill>
                <a:schemeClr val="accent1">
                  <a:lumMod val="75000"/>
                </a:schemeClr>
              </a:solidFill>
              <a:cs typeface="Calibri"/>
            </a:endParaRPr>
          </a:p>
        </p:txBody>
      </p:sp>
      <p:pic>
        <p:nvPicPr>
          <p:cNvPr id="29" name="Picture 28" descr="Text&#10;&#10;Description automatically generated">
            <a:extLst>
              <a:ext uri="{FF2B5EF4-FFF2-40B4-BE49-F238E27FC236}">
                <a16:creationId xmlns:a16="http://schemas.microsoft.com/office/drawing/2014/main" id="{B868728D-57AB-FC52-6880-54B07F4B6439}"/>
              </a:ext>
            </a:extLst>
          </p:cNvPr>
          <p:cNvPicPr>
            <a:picLocks noChangeAspect="1"/>
          </p:cNvPicPr>
          <p:nvPr/>
        </p:nvPicPr>
        <p:blipFill rotWithShape="1">
          <a:blip r:embed="rId6">
            <a:extLst>
              <a:ext uri="{28A0092B-C50C-407E-A947-70E740481C1C}">
                <a14:useLocalDpi xmlns:a14="http://schemas.microsoft.com/office/drawing/2010/main" val="0"/>
              </a:ext>
            </a:extLst>
          </a:blip>
          <a:srcRect l="12820" t="29122" r="12503" b="29380"/>
          <a:stretch/>
        </p:blipFill>
        <p:spPr>
          <a:xfrm>
            <a:off x="10178485" y="93176"/>
            <a:ext cx="1792410" cy="747019"/>
          </a:xfrm>
          <a:prstGeom prst="rect">
            <a:avLst/>
          </a:prstGeom>
        </p:spPr>
      </p:pic>
      <p:pic>
        <p:nvPicPr>
          <p:cNvPr id="10" name="Picture 12" descr="Chart, pie chart&#10;&#10;Description automatically generated">
            <a:extLst>
              <a:ext uri="{FF2B5EF4-FFF2-40B4-BE49-F238E27FC236}">
                <a16:creationId xmlns:a16="http://schemas.microsoft.com/office/drawing/2014/main" id="{6B05AF9A-A3CC-9170-32B8-9E10C0F81C60}"/>
              </a:ext>
            </a:extLst>
          </p:cNvPr>
          <p:cNvPicPr>
            <a:picLocks noChangeAspect="1"/>
          </p:cNvPicPr>
          <p:nvPr/>
        </p:nvPicPr>
        <p:blipFill rotWithShape="1">
          <a:blip r:embed="rId7"/>
          <a:srcRect l="19862" r="15258" b="405"/>
          <a:stretch/>
        </p:blipFill>
        <p:spPr>
          <a:xfrm>
            <a:off x="694933" y="1098791"/>
            <a:ext cx="5851595" cy="5197526"/>
          </a:xfrm>
          <a:prstGeom prst="rect">
            <a:avLst/>
          </a:prstGeom>
        </p:spPr>
      </p:pic>
      <p:sp>
        <p:nvSpPr>
          <p:cNvPr id="13" name="object 17">
            <a:extLst>
              <a:ext uri="{FF2B5EF4-FFF2-40B4-BE49-F238E27FC236}">
                <a16:creationId xmlns:a16="http://schemas.microsoft.com/office/drawing/2014/main" id="{886FCE43-CB8B-52C6-5B93-FF2D1F0DC861}"/>
              </a:ext>
            </a:extLst>
          </p:cNvPr>
          <p:cNvSpPr txBox="1"/>
          <p:nvPr/>
        </p:nvSpPr>
        <p:spPr>
          <a:xfrm>
            <a:off x="7479211" y="1867125"/>
            <a:ext cx="3674425" cy="320601"/>
          </a:xfrm>
          <a:prstGeom prst="rect">
            <a:avLst/>
          </a:prstGeom>
        </p:spPr>
        <p:txBody>
          <a:bodyPr vert="horz" wrap="square" lIns="0" tIns="12700" rIns="0" bIns="0" rtlCol="0" anchor="t">
            <a:spAutoFit/>
          </a:bodyPr>
          <a:lstStyle/>
          <a:p>
            <a:pPr algn="ctr">
              <a:spcBef>
                <a:spcPts val="100"/>
              </a:spcBef>
            </a:pPr>
            <a:r>
              <a:rPr lang="en-US" sz="2000" b="1" spc="105">
                <a:solidFill>
                  <a:schemeClr val="accent1">
                    <a:lumMod val="75000"/>
                  </a:schemeClr>
                </a:solidFill>
                <a:latin typeface="Arial"/>
                <a:cs typeface="Arial"/>
              </a:rPr>
              <a:t>Across 255 districts</a:t>
            </a:r>
            <a:endParaRPr lang="en-US">
              <a:solidFill>
                <a:schemeClr val="accent1">
                  <a:lumMod val="75000"/>
                </a:schemeClr>
              </a:solidFill>
            </a:endParaRPr>
          </a:p>
        </p:txBody>
      </p:sp>
      <p:pic>
        <p:nvPicPr>
          <p:cNvPr id="15" name="Graphic 14" descr="Business Growth with solid fill">
            <a:extLst>
              <a:ext uri="{FF2B5EF4-FFF2-40B4-BE49-F238E27FC236}">
                <a16:creationId xmlns:a16="http://schemas.microsoft.com/office/drawing/2014/main" id="{B2366423-EC8A-0D91-EC49-63EB26A71DE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813301" y="1098791"/>
            <a:ext cx="914400" cy="914400"/>
          </a:xfrm>
          <a:prstGeom prst="rect">
            <a:avLst/>
          </a:prstGeom>
        </p:spPr>
      </p:pic>
      <p:sp>
        <p:nvSpPr>
          <p:cNvPr id="17" name="object 17">
            <a:extLst>
              <a:ext uri="{FF2B5EF4-FFF2-40B4-BE49-F238E27FC236}">
                <a16:creationId xmlns:a16="http://schemas.microsoft.com/office/drawing/2014/main" id="{69159DCE-040A-309F-4BAF-045CBB2CEC86}"/>
              </a:ext>
            </a:extLst>
          </p:cNvPr>
          <p:cNvSpPr txBox="1"/>
          <p:nvPr/>
        </p:nvSpPr>
        <p:spPr>
          <a:xfrm>
            <a:off x="7439046" y="3535869"/>
            <a:ext cx="3968469" cy="628377"/>
          </a:xfrm>
          <a:prstGeom prst="rect">
            <a:avLst/>
          </a:prstGeom>
        </p:spPr>
        <p:txBody>
          <a:bodyPr vert="horz" wrap="square" lIns="0" tIns="12700" rIns="0" bIns="0" rtlCol="0" anchor="t">
            <a:spAutoFit/>
          </a:bodyPr>
          <a:lstStyle/>
          <a:p>
            <a:pPr algn="ctr">
              <a:spcBef>
                <a:spcPts val="100"/>
              </a:spcBef>
            </a:pPr>
            <a:r>
              <a:rPr lang="en-US" sz="2000" b="1" spc="105">
                <a:solidFill>
                  <a:schemeClr val="accent1">
                    <a:lumMod val="75000"/>
                  </a:schemeClr>
                </a:solidFill>
                <a:latin typeface="Arial"/>
                <a:cs typeface="Arial"/>
              </a:rPr>
              <a:t>Over 50 Startups have availed Startup India benefits </a:t>
            </a:r>
          </a:p>
        </p:txBody>
      </p:sp>
      <p:pic>
        <p:nvPicPr>
          <p:cNvPr id="25" name="Graphic 24" descr="Board Of Directors with solid fill">
            <a:extLst>
              <a:ext uri="{FF2B5EF4-FFF2-40B4-BE49-F238E27FC236}">
                <a16:creationId xmlns:a16="http://schemas.microsoft.com/office/drawing/2014/main" id="{1202E972-8D1B-3F7C-3B56-2FC24C1373A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813301" y="4472663"/>
            <a:ext cx="914400" cy="914400"/>
          </a:xfrm>
          <a:prstGeom prst="rect">
            <a:avLst/>
          </a:prstGeom>
        </p:spPr>
      </p:pic>
      <p:pic>
        <p:nvPicPr>
          <p:cNvPr id="31" name="Graphic 30" descr="Boardroom with solid fill">
            <a:extLst>
              <a:ext uri="{FF2B5EF4-FFF2-40B4-BE49-F238E27FC236}">
                <a16:creationId xmlns:a16="http://schemas.microsoft.com/office/drawing/2014/main" id="{ACC56B79-A706-338A-3D3C-B903672A936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754745" y="2453093"/>
            <a:ext cx="1038270" cy="1038270"/>
          </a:xfrm>
          <a:prstGeom prst="rect">
            <a:avLst/>
          </a:prstGeom>
        </p:spPr>
      </p:pic>
    </p:spTree>
    <p:extLst>
      <p:ext uri="{BB962C8B-B14F-4D97-AF65-F5344CB8AC3E}">
        <p14:creationId xmlns:p14="http://schemas.microsoft.com/office/powerpoint/2010/main" val="3317045451"/>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18E1C20A-A84F-FD53-1B0B-52B858A1921B}"/>
              </a:ext>
            </a:extLst>
          </p:cNvPr>
          <p:cNvSpPr txBox="1">
            <a:spLocks/>
          </p:cNvSpPr>
          <p:nvPr/>
        </p:nvSpPr>
        <p:spPr>
          <a:xfrm>
            <a:off x="190699" y="70906"/>
            <a:ext cx="9375332" cy="637994"/>
          </a:xfrm>
          <a:prstGeom prst="rect">
            <a:avLst/>
          </a:prstGeom>
        </p:spPr>
        <p:txBody>
          <a:bodyPr vert="horz" wrap="square" lIns="0" tIns="113664"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Clr>
                <a:srgbClr val="000000"/>
              </a:buClr>
              <a:buSzPts val="4400"/>
              <a:defRPr/>
            </a:pPr>
            <a:r>
              <a:rPr lang="en-IN" sz="3400" b="1" kern="0">
                <a:solidFill>
                  <a:srgbClr val="ED7D31"/>
                </a:solidFill>
                <a:latin typeface="Calibri" panose="020F0502020204030204" pitchFamily="34" charset="0"/>
                <a:ea typeface="Open Sans"/>
                <a:cs typeface="Calibri" panose="020F0502020204030204" pitchFamily="34" charset="0"/>
              </a:rPr>
              <a:t>TOURISM SECTOR OVERVIEW</a:t>
            </a:r>
          </a:p>
        </p:txBody>
      </p:sp>
      <p:grpSp>
        <p:nvGrpSpPr>
          <p:cNvPr id="3" name="object 9">
            <a:extLst>
              <a:ext uri="{FF2B5EF4-FFF2-40B4-BE49-F238E27FC236}">
                <a16:creationId xmlns:a16="http://schemas.microsoft.com/office/drawing/2014/main" id="{43BBB687-9AE6-6696-C50A-F6EF12E22D90}"/>
              </a:ext>
            </a:extLst>
          </p:cNvPr>
          <p:cNvGrpSpPr/>
          <p:nvPr/>
        </p:nvGrpSpPr>
        <p:grpSpPr>
          <a:xfrm>
            <a:off x="3077132" y="4589904"/>
            <a:ext cx="736195" cy="979696"/>
            <a:chOff x="1789770" y="6744985"/>
            <a:chExt cx="729615" cy="733425"/>
          </a:xfrm>
        </p:grpSpPr>
        <p:pic>
          <p:nvPicPr>
            <p:cNvPr id="4" name="object 10">
              <a:extLst>
                <a:ext uri="{FF2B5EF4-FFF2-40B4-BE49-F238E27FC236}">
                  <a16:creationId xmlns:a16="http://schemas.microsoft.com/office/drawing/2014/main" id="{B273A908-39D4-59FE-15F7-FD73B3032860}"/>
                </a:ext>
              </a:extLst>
            </p:cNvPr>
            <p:cNvPicPr/>
            <p:nvPr/>
          </p:nvPicPr>
          <p:blipFill>
            <a:blip r:embed="rId2" cstate="print"/>
            <a:stretch>
              <a:fillRect/>
            </a:stretch>
          </p:blipFill>
          <p:spPr>
            <a:xfrm>
              <a:off x="1866421" y="7073485"/>
              <a:ext cx="87600" cy="76650"/>
            </a:xfrm>
            <a:prstGeom prst="rect">
              <a:avLst/>
            </a:prstGeom>
          </p:spPr>
        </p:pic>
        <p:sp>
          <p:nvSpPr>
            <p:cNvPr id="5" name="object 11">
              <a:extLst>
                <a:ext uri="{FF2B5EF4-FFF2-40B4-BE49-F238E27FC236}">
                  <a16:creationId xmlns:a16="http://schemas.microsoft.com/office/drawing/2014/main" id="{B706348E-2753-2A83-19E0-2C38C696D1E5}"/>
                </a:ext>
              </a:extLst>
            </p:cNvPr>
            <p:cNvSpPr/>
            <p:nvPr/>
          </p:nvSpPr>
          <p:spPr>
            <a:xfrm>
              <a:off x="1789760" y="6744995"/>
              <a:ext cx="540385" cy="733425"/>
            </a:xfrm>
            <a:custGeom>
              <a:avLst/>
              <a:gdLst/>
              <a:ahLst/>
              <a:cxnLst/>
              <a:rect l="l" t="t" r="r" b="b"/>
              <a:pathLst>
                <a:path w="540385" h="733425">
                  <a:moveTo>
                    <a:pt x="395046" y="267004"/>
                  </a:moveTo>
                  <a:lnTo>
                    <a:pt x="390829" y="261950"/>
                  </a:lnTo>
                  <a:lnTo>
                    <a:pt x="204685" y="261950"/>
                  </a:lnTo>
                  <a:lnTo>
                    <a:pt x="198793" y="261950"/>
                  </a:lnTo>
                  <a:lnTo>
                    <a:pt x="194576" y="267004"/>
                  </a:lnTo>
                  <a:lnTo>
                    <a:pt x="194576" y="277114"/>
                  </a:lnTo>
                  <a:lnTo>
                    <a:pt x="199631" y="282168"/>
                  </a:lnTo>
                  <a:lnTo>
                    <a:pt x="390829" y="282168"/>
                  </a:lnTo>
                  <a:lnTo>
                    <a:pt x="395046" y="277114"/>
                  </a:lnTo>
                  <a:lnTo>
                    <a:pt x="395046" y="267004"/>
                  </a:lnTo>
                  <a:close/>
                </a:path>
                <a:path w="540385" h="733425">
                  <a:moveTo>
                    <a:pt x="465797" y="212255"/>
                  </a:moveTo>
                  <a:lnTo>
                    <a:pt x="460743" y="208051"/>
                  </a:lnTo>
                  <a:lnTo>
                    <a:pt x="198793" y="208051"/>
                  </a:lnTo>
                  <a:lnTo>
                    <a:pt x="194576" y="213106"/>
                  </a:lnTo>
                  <a:lnTo>
                    <a:pt x="194576" y="223202"/>
                  </a:lnTo>
                  <a:lnTo>
                    <a:pt x="199631" y="228257"/>
                  </a:lnTo>
                  <a:lnTo>
                    <a:pt x="455688" y="228257"/>
                  </a:lnTo>
                  <a:lnTo>
                    <a:pt x="461594" y="229108"/>
                  </a:lnTo>
                  <a:lnTo>
                    <a:pt x="465797" y="224053"/>
                  </a:lnTo>
                  <a:lnTo>
                    <a:pt x="465797" y="218160"/>
                  </a:lnTo>
                  <a:lnTo>
                    <a:pt x="465797" y="212255"/>
                  </a:lnTo>
                  <a:close/>
                </a:path>
                <a:path w="540385" h="733425">
                  <a:moveTo>
                    <a:pt x="539927" y="437159"/>
                  </a:moveTo>
                  <a:lnTo>
                    <a:pt x="535711" y="432943"/>
                  </a:lnTo>
                  <a:lnTo>
                    <a:pt x="529818" y="432943"/>
                  </a:lnTo>
                  <a:lnTo>
                    <a:pt x="523925" y="432943"/>
                  </a:lnTo>
                  <a:lnTo>
                    <a:pt x="519709" y="437997"/>
                  </a:lnTo>
                  <a:lnTo>
                    <a:pt x="519709" y="711746"/>
                  </a:lnTo>
                  <a:lnTo>
                    <a:pt x="20218" y="711746"/>
                  </a:lnTo>
                  <a:lnTo>
                    <a:pt x="20218" y="21056"/>
                  </a:lnTo>
                  <a:lnTo>
                    <a:pt x="368096" y="21056"/>
                  </a:lnTo>
                  <a:lnTo>
                    <a:pt x="368096" y="166776"/>
                  </a:lnTo>
                  <a:lnTo>
                    <a:pt x="372300" y="171831"/>
                  </a:lnTo>
                  <a:lnTo>
                    <a:pt x="518020" y="171831"/>
                  </a:lnTo>
                  <a:lnTo>
                    <a:pt x="518020" y="191198"/>
                  </a:lnTo>
                  <a:lnTo>
                    <a:pt x="523074" y="195414"/>
                  </a:lnTo>
                  <a:lnTo>
                    <a:pt x="533184" y="195414"/>
                  </a:lnTo>
                  <a:lnTo>
                    <a:pt x="538238" y="190360"/>
                  </a:lnTo>
                  <a:lnTo>
                    <a:pt x="538238" y="158356"/>
                  </a:lnTo>
                  <a:lnTo>
                    <a:pt x="537400" y="155829"/>
                  </a:lnTo>
                  <a:lnTo>
                    <a:pt x="386626" y="3365"/>
                  </a:lnTo>
                  <a:lnTo>
                    <a:pt x="384937" y="838"/>
                  </a:lnTo>
                  <a:lnTo>
                    <a:pt x="381571" y="0"/>
                  </a:lnTo>
                  <a:lnTo>
                    <a:pt x="4216" y="0"/>
                  </a:lnTo>
                  <a:lnTo>
                    <a:pt x="0" y="5054"/>
                  </a:lnTo>
                  <a:lnTo>
                    <a:pt x="0" y="728599"/>
                  </a:lnTo>
                  <a:lnTo>
                    <a:pt x="5054" y="732802"/>
                  </a:lnTo>
                  <a:lnTo>
                    <a:pt x="535711" y="732802"/>
                  </a:lnTo>
                  <a:lnTo>
                    <a:pt x="539927" y="727748"/>
                  </a:lnTo>
                  <a:lnTo>
                    <a:pt x="539927" y="437159"/>
                  </a:lnTo>
                  <a:close/>
                </a:path>
              </a:pathLst>
            </a:custGeom>
            <a:solidFill>
              <a:srgbClr val="FAFFFF"/>
            </a:solidFill>
          </p:spPr>
          <p:txBody>
            <a:bodyPr wrap="square" lIns="0" tIns="0" rIns="0" bIns="0" rtlCol="0"/>
            <a:lstStyle/>
            <a:p>
              <a:endParaRPr/>
            </a:p>
          </p:txBody>
        </p:sp>
        <p:pic>
          <p:nvPicPr>
            <p:cNvPr id="6" name="object 12">
              <a:extLst>
                <a:ext uri="{FF2B5EF4-FFF2-40B4-BE49-F238E27FC236}">
                  <a16:creationId xmlns:a16="http://schemas.microsoft.com/office/drawing/2014/main" id="{06716F54-8828-FEA0-FC92-D6955FC51CAE}"/>
                </a:ext>
              </a:extLst>
            </p:cNvPr>
            <p:cNvPicPr/>
            <p:nvPr/>
          </p:nvPicPr>
          <p:blipFill>
            <a:blip r:embed="rId3" cstate="print"/>
            <a:stretch>
              <a:fillRect/>
            </a:stretch>
          </p:blipFill>
          <p:spPr>
            <a:xfrm>
              <a:off x="1866421" y="6934504"/>
              <a:ext cx="86757" cy="76650"/>
            </a:xfrm>
            <a:prstGeom prst="rect">
              <a:avLst/>
            </a:prstGeom>
          </p:spPr>
        </p:pic>
        <p:pic>
          <p:nvPicPr>
            <p:cNvPr id="7" name="object 13">
              <a:extLst>
                <a:ext uri="{FF2B5EF4-FFF2-40B4-BE49-F238E27FC236}">
                  <a16:creationId xmlns:a16="http://schemas.microsoft.com/office/drawing/2014/main" id="{F6985A33-6F1C-DDA0-3449-D974E3C453F3}"/>
                </a:ext>
              </a:extLst>
            </p:cNvPr>
            <p:cNvPicPr/>
            <p:nvPr/>
          </p:nvPicPr>
          <p:blipFill>
            <a:blip r:embed="rId4" cstate="print"/>
            <a:stretch>
              <a:fillRect/>
            </a:stretch>
          </p:blipFill>
          <p:spPr>
            <a:xfrm>
              <a:off x="1866421" y="7207412"/>
              <a:ext cx="86757" cy="76650"/>
            </a:xfrm>
            <a:prstGeom prst="rect">
              <a:avLst/>
            </a:prstGeom>
          </p:spPr>
        </p:pic>
        <p:sp>
          <p:nvSpPr>
            <p:cNvPr id="8" name="object 14">
              <a:extLst>
                <a:ext uri="{FF2B5EF4-FFF2-40B4-BE49-F238E27FC236}">
                  <a16:creationId xmlns:a16="http://schemas.microsoft.com/office/drawing/2014/main" id="{8361F711-14F3-DD3E-6B1C-EFFEE69D407F}"/>
                </a:ext>
              </a:extLst>
            </p:cNvPr>
            <p:cNvSpPr/>
            <p:nvPr/>
          </p:nvSpPr>
          <p:spPr>
            <a:xfrm>
              <a:off x="1984344" y="6826689"/>
              <a:ext cx="535305" cy="551815"/>
            </a:xfrm>
            <a:custGeom>
              <a:avLst/>
              <a:gdLst/>
              <a:ahLst/>
              <a:cxnLst/>
              <a:rect l="l" t="t" r="r" b="b"/>
              <a:pathLst>
                <a:path w="535305" h="551815">
                  <a:moveTo>
                    <a:pt x="509473" y="32007"/>
                  </a:moveTo>
                  <a:lnTo>
                    <a:pt x="430420" y="32007"/>
                  </a:lnTo>
                  <a:lnTo>
                    <a:pt x="450635" y="5896"/>
                  </a:lnTo>
                  <a:lnTo>
                    <a:pt x="455860" y="1605"/>
                  </a:lnTo>
                  <a:lnTo>
                    <a:pt x="462112" y="0"/>
                  </a:lnTo>
                  <a:lnTo>
                    <a:pt x="468521" y="921"/>
                  </a:lnTo>
                  <a:lnTo>
                    <a:pt x="474220" y="4211"/>
                  </a:lnTo>
                  <a:lnTo>
                    <a:pt x="509473" y="32007"/>
                  </a:lnTo>
                  <a:close/>
                </a:path>
                <a:path w="535305" h="551815">
                  <a:moveTo>
                    <a:pt x="89284" y="551712"/>
                  </a:moveTo>
                  <a:lnTo>
                    <a:pt x="84230" y="551712"/>
                  </a:lnTo>
                  <a:lnTo>
                    <a:pt x="77492" y="546658"/>
                  </a:lnTo>
                  <a:lnTo>
                    <a:pt x="75807" y="541604"/>
                  </a:lnTo>
                  <a:lnTo>
                    <a:pt x="77492" y="537393"/>
                  </a:lnTo>
                  <a:lnTo>
                    <a:pt x="84020" y="515072"/>
                  </a:lnTo>
                  <a:lnTo>
                    <a:pt x="90285" y="494040"/>
                  </a:lnTo>
                  <a:lnTo>
                    <a:pt x="96865" y="472535"/>
                  </a:lnTo>
                  <a:lnTo>
                    <a:pt x="5053" y="472535"/>
                  </a:lnTo>
                  <a:lnTo>
                    <a:pt x="0" y="467481"/>
                  </a:lnTo>
                  <a:lnTo>
                    <a:pt x="0" y="457373"/>
                  </a:lnTo>
                  <a:lnTo>
                    <a:pt x="4211" y="452320"/>
                  </a:lnTo>
                  <a:lnTo>
                    <a:pt x="103604" y="452320"/>
                  </a:lnTo>
                  <a:lnTo>
                    <a:pt x="104446" y="448950"/>
                  </a:lnTo>
                  <a:lnTo>
                    <a:pt x="105288" y="446423"/>
                  </a:lnTo>
                  <a:lnTo>
                    <a:pt x="126346" y="419470"/>
                  </a:lnTo>
                  <a:lnTo>
                    <a:pt x="5053" y="419470"/>
                  </a:lnTo>
                  <a:lnTo>
                    <a:pt x="0" y="414416"/>
                  </a:lnTo>
                  <a:lnTo>
                    <a:pt x="0" y="404308"/>
                  </a:lnTo>
                  <a:lnTo>
                    <a:pt x="4211" y="399254"/>
                  </a:lnTo>
                  <a:lnTo>
                    <a:pt x="143192" y="399254"/>
                  </a:lnTo>
                  <a:lnTo>
                    <a:pt x="191204" y="336081"/>
                  </a:lnTo>
                  <a:lnTo>
                    <a:pt x="5053" y="336081"/>
                  </a:lnTo>
                  <a:lnTo>
                    <a:pt x="0" y="331027"/>
                  </a:lnTo>
                  <a:lnTo>
                    <a:pt x="0" y="320919"/>
                  </a:lnTo>
                  <a:lnTo>
                    <a:pt x="4211" y="315865"/>
                  </a:lnTo>
                  <a:lnTo>
                    <a:pt x="207208" y="315865"/>
                  </a:lnTo>
                  <a:lnTo>
                    <a:pt x="232477" y="283015"/>
                  </a:lnTo>
                  <a:lnTo>
                    <a:pt x="5053" y="283015"/>
                  </a:lnTo>
                  <a:lnTo>
                    <a:pt x="0" y="277962"/>
                  </a:lnTo>
                  <a:lnTo>
                    <a:pt x="0" y="267854"/>
                  </a:lnTo>
                  <a:lnTo>
                    <a:pt x="4211" y="262800"/>
                  </a:lnTo>
                  <a:lnTo>
                    <a:pt x="249323" y="262800"/>
                  </a:lnTo>
                  <a:lnTo>
                    <a:pt x="382408" y="93496"/>
                  </a:lnTo>
                  <a:lnTo>
                    <a:pt x="379881" y="90127"/>
                  </a:lnTo>
                  <a:lnTo>
                    <a:pt x="379881" y="85073"/>
                  </a:lnTo>
                  <a:lnTo>
                    <a:pt x="382408" y="80861"/>
                  </a:lnTo>
                  <a:lnTo>
                    <a:pt x="417785" y="35376"/>
                  </a:lnTo>
                  <a:lnTo>
                    <a:pt x="419470" y="32850"/>
                  </a:lnTo>
                  <a:lnTo>
                    <a:pt x="421997" y="31165"/>
                  </a:lnTo>
                  <a:lnTo>
                    <a:pt x="424523" y="31165"/>
                  </a:lnTo>
                  <a:lnTo>
                    <a:pt x="426208" y="30323"/>
                  </a:lnTo>
                  <a:lnTo>
                    <a:pt x="428735" y="31165"/>
                  </a:lnTo>
                  <a:lnTo>
                    <a:pt x="430420" y="32007"/>
                  </a:lnTo>
                  <a:lnTo>
                    <a:pt x="509473" y="32007"/>
                  </a:lnTo>
                  <a:lnTo>
                    <a:pt x="518020" y="38746"/>
                  </a:lnTo>
                  <a:lnTo>
                    <a:pt x="522652" y="44523"/>
                  </a:lnTo>
                  <a:lnTo>
                    <a:pt x="523495" y="50222"/>
                  </a:lnTo>
                  <a:lnTo>
                    <a:pt x="521810" y="55447"/>
                  </a:lnTo>
                  <a:lnTo>
                    <a:pt x="520002" y="58119"/>
                  </a:lnTo>
                  <a:lnTo>
                    <a:pt x="425366" y="58119"/>
                  </a:lnTo>
                  <a:lnTo>
                    <a:pt x="404308" y="85073"/>
                  </a:lnTo>
                  <a:lnTo>
                    <a:pt x="454004" y="123819"/>
                  </a:lnTo>
                  <a:lnTo>
                    <a:pt x="479082" y="123819"/>
                  </a:lnTo>
                  <a:lnTo>
                    <a:pt x="464112" y="143192"/>
                  </a:lnTo>
                  <a:lnTo>
                    <a:pt x="462427" y="145719"/>
                  </a:lnTo>
                  <a:lnTo>
                    <a:pt x="449793" y="145719"/>
                  </a:lnTo>
                  <a:lnTo>
                    <a:pt x="199219" y="468323"/>
                  </a:lnTo>
                  <a:lnTo>
                    <a:pt x="120450" y="468323"/>
                  </a:lnTo>
                  <a:lnTo>
                    <a:pt x="105288" y="518862"/>
                  </a:lnTo>
                  <a:lnTo>
                    <a:pt x="144319" y="518862"/>
                  </a:lnTo>
                  <a:lnTo>
                    <a:pt x="92654" y="550027"/>
                  </a:lnTo>
                  <a:lnTo>
                    <a:pt x="89284" y="551712"/>
                  </a:lnTo>
                  <a:close/>
                </a:path>
                <a:path w="535305" h="551815">
                  <a:moveTo>
                    <a:pt x="479082" y="123819"/>
                  </a:moveTo>
                  <a:lnTo>
                    <a:pt x="454004" y="123819"/>
                  </a:lnTo>
                  <a:lnTo>
                    <a:pt x="475062" y="96865"/>
                  </a:lnTo>
                  <a:lnTo>
                    <a:pt x="425366" y="58119"/>
                  </a:lnTo>
                  <a:lnTo>
                    <a:pt x="520002" y="58119"/>
                  </a:lnTo>
                  <a:lnTo>
                    <a:pt x="518862" y="59803"/>
                  </a:lnTo>
                  <a:lnTo>
                    <a:pt x="498647" y="85915"/>
                  </a:lnTo>
                  <a:lnTo>
                    <a:pt x="524638" y="106130"/>
                  </a:lnTo>
                  <a:lnTo>
                    <a:pt x="492750" y="106130"/>
                  </a:lnTo>
                  <a:lnTo>
                    <a:pt x="479082" y="123819"/>
                  </a:lnTo>
                  <a:close/>
                </a:path>
                <a:path w="535305" h="551815">
                  <a:moveTo>
                    <a:pt x="427893" y="249323"/>
                  </a:moveTo>
                  <a:lnTo>
                    <a:pt x="419469" y="240900"/>
                  </a:lnTo>
                  <a:lnTo>
                    <a:pt x="418627" y="235004"/>
                  </a:lnTo>
                  <a:lnTo>
                    <a:pt x="421996" y="229950"/>
                  </a:lnTo>
                  <a:lnTo>
                    <a:pt x="507912" y="117923"/>
                  </a:lnTo>
                  <a:lnTo>
                    <a:pt x="492750" y="106130"/>
                  </a:lnTo>
                  <a:lnTo>
                    <a:pt x="524638" y="106130"/>
                  </a:lnTo>
                  <a:lnTo>
                    <a:pt x="528970" y="109500"/>
                  </a:lnTo>
                  <a:lnTo>
                    <a:pt x="533181" y="112869"/>
                  </a:lnTo>
                  <a:lnTo>
                    <a:pt x="534866" y="119607"/>
                  </a:lnTo>
                  <a:lnTo>
                    <a:pt x="531497" y="124661"/>
                  </a:lnTo>
                  <a:lnTo>
                    <a:pt x="438843" y="243427"/>
                  </a:lnTo>
                  <a:lnTo>
                    <a:pt x="434631" y="247638"/>
                  </a:lnTo>
                  <a:lnTo>
                    <a:pt x="427893" y="249323"/>
                  </a:lnTo>
                  <a:close/>
                </a:path>
                <a:path w="535305" h="551815">
                  <a:moveTo>
                    <a:pt x="459058" y="147404"/>
                  </a:moveTo>
                  <a:lnTo>
                    <a:pt x="453162" y="147404"/>
                  </a:lnTo>
                  <a:lnTo>
                    <a:pt x="449793" y="145719"/>
                  </a:lnTo>
                  <a:lnTo>
                    <a:pt x="462427" y="145719"/>
                  </a:lnTo>
                  <a:lnTo>
                    <a:pt x="459058" y="147404"/>
                  </a:lnTo>
                  <a:close/>
                </a:path>
                <a:path w="535305" h="551815">
                  <a:moveTo>
                    <a:pt x="144319" y="518862"/>
                  </a:moveTo>
                  <a:lnTo>
                    <a:pt x="105288" y="518862"/>
                  </a:lnTo>
                  <a:lnTo>
                    <a:pt x="150773" y="491066"/>
                  </a:lnTo>
                  <a:lnTo>
                    <a:pt x="146561" y="486854"/>
                  </a:lnTo>
                  <a:lnTo>
                    <a:pt x="136454" y="478431"/>
                  </a:lnTo>
                  <a:lnTo>
                    <a:pt x="126346" y="471693"/>
                  </a:lnTo>
                  <a:lnTo>
                    <a:pt x="120450" y="468323"/>
                  </a:lnTo>
                  <a:lnTo>
                    <a:pt x="199219" y="468323"/>
                  </a:lnTo>
                  <a:lnTo>
                    <a:pt x="174358" y="500331"/>
                  </a:lnTo>
                  <a:lnTo>
                    <a:pt x="160881" y="508807"/>
                  </a:lnTo>
                  <a:lnTo>
                    <a:pt x="144319" y="518862"/>
                  </a:lnTo>
                  <a:close/>
                </a:path>
              </a:pathLst>
            </a:custGeom>
            <a:solidFill>
              <a:srgbClr val="FAFFFF"/>
            </a:solidFill>
          </p:spPr>
          <p:txBody>
            <a:bodyPr wrap="square" lIns="0" tIns="0" rIns="0" bIns="0" rtlCol="0"/>
            <a:lstStyle/>
            <a:p>
              <a:endParaRPr/>
            </a:p>
          </p:txBody>
        </p:sp>
      </p:grpSp>
      <p:pic>
        <p:nvPicPr>
          <p:cNvPr id="29" name="Picture 28" descr="Text&#10;&#10;Description automatically generated">
            <a:extLst>
              <a:ext uri="{FF2B5EF4-FFF2-40B4-BE49-F238E27FC236}">
                <a16:creationId xmlns:a16="http://schemas.microsoft.com/office/drawing/2014/main" id="{B868728D-57AB-FC52-6880-54B07F4B6439}"/>
              </a:ext>
            </a:extLst>
          </p:cNvPr>
          <p:cNvPicPr>
            <a:picLocks noChangeAspect="1"/>
          </p:cNvPicPr>
          <p:nvPr/>
        </p:nvPicPr>
        <p:blipFill rotWithShape="1">
          <a:blip r:embed="rId5">
            <a:extLst>
              <a:ext uri="{28A0092B-C50C-407E-A947-70E740481C1C}">
                <a14:useLocalDpi xmlns:a14="http://schemas.microsoft.com/office/drawing/2010/main" val="0"/>
              </a:ext>
            </a:extLst>
          </a:blip>
          <a:srcRect l="12820" t="29122" r="12503" b="29380"/>
          <a:stretch/>
        </p:blipFill>
        <p:spPr>
          <a:xfrm>
            <a:off x="10178485" y="93176"/>
            <a:ext cx="1792410" cy="747019"/>
          </a:xfrm>
          <a:prstGeom prst="rect">
            <a:avLst/>
          </a:prstGeom>
        </p:spPr>
      </p:pic>
      <p:sp>
        <p:nvSpPr>
          <p:cNvPr id="9" name="TextBox 8">
            <a:extLst>
              <a:ext uri="{FF2B5EF4-FFF2-40B4-BE49-F238E27FC236}">
                <a16:creationId xmlns:a16="http://schemas.microsoft.com/office/drawing/2014/main" id="{A0401BA0-9B69-2557-F25D-4004F5F0DCF7}"/>
              </a:ext>
            </a:extLst>
          </p:cNvPr>
          <p:cNvSpPr txBox="1"/>
          <p:nvPr/>
        </p:nvSpPr>
        <p:spPr>
          <a:xfrm>
            <a:off x="3273461" y="1307719"/>
            <a:ext cx="8461584" cy="2031325"/>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pc="105">
                <a:solidFill>
                  <a:schemeClr val="accent1">
                    <a:lumMod val="75000"/>
                  </a:schemeClr>
                </a:solidFill>
                <a:latin typeface="Arial"/>
                <a:cs typeface="Arial"/>
              </a:rPr>
              <a:t>Param People Infotech has developed a complete road travel support platform called 'Highway </a:t>
            </a:r>
            <a:r>
              <a:rPr lang="en-US" spc="105" err="1">
                <a:solidFill>
                  <a:schemeClr val="accent1">
                    <a:lumMod val="75000"/>
                  </a:schemeClr>
                </a:solidFill>
                <a:latin typeface="Arial"/>
                <a:cs typeface="Arial"/>
              </a:rPr>
              <a:t>Delite</a:t>
            </a:r>
            <a:r>
              <a:rPr lang="en-US" spc="105">
                <a:solidFill>
                  <a:schemeClr val="accent1">
                    <a:lumMod val="75000"/>
                  </a:schemeClr>
                </a:solidFill>
                <a:latin typeface="Arial"/>
                <a:cs typeface="Arial"/>
              </a:rPr>
              <a:t>' for travelers in collaboration with MakeMyTrip, </a:t>
            </a:r>
            <a:r>
              <a:rPr lang="en-US" spc="105" err="1">
                <a:solidFill>
                  <a:schemeClr val="accent1">
                    <a:lumMod val="75000"/>
                  </a:schemeClr>
                </a:solidFill>
                <a:latin typeface="Arial"/>
                <a:cs typeface="Arial"/>
              </a:rPr>
              <a:t>Zoomcar</a:t>
            </a:r>
            <a:r>
              <a:rPr lang="en-US" spc="105">
                <a:solidFill>
                  <a:schemeClr val="accent1">
                    <a:lumMod val="75000"/>
                  </a:schemeClr>
                </a:solidFill>
                <a:latin typeface="Arial"/>
                <a:cs typeface="Arial"/>
              </a:rPr>
              <a:t>, Honda, Bosch, Karnataka Tourism Department and Bharat Petroleum.</a:t>
            </a:r>
          </a:p>
          <a:p>
            <a:pPr algn="just"/>
            <a:endParaRPr lang="en-US" spc="105">
              <a:solidFill>
                <a:schemeClr val="accent1">
                  <a:lumMod val="75000"/>
                </a:schemeClr>
              </a:solidFill>
              <a:latin typeface="Arial"/>
              <a:cs typeface="Arial"/>
            </a:endParaRPr>
          </a:p>
          <a:p>
            <a:pPr algn="just"/>
            <a:r>
              <a:rPr lang="en-US" spc="105">
                <a:solidFill>
                  <a:schemeClr val="accent1">
                    <a:lumMod val="75000"/>
                  </a:schemeClr>
                </a:solidFill>
                <a:latin typeface="Arial"/>
                <a:cs typeface="Arial"/>
              </a:rPr>
              <a:t>‘Highway </a:t>
            </a:r>
            <a:r>
              <a:rPr lang="en-US" spc="105" err="1">
                <a:solidFill>
                  <a:schemeClr val="accent1">
                    <a:lumMod val="75000"/>
                  </a:schemeClr>
                </a:solidFill>
                <a:latin typeface="Arial"/>
                <a:cs typeface="Arial"/>
              </a:rPr>
              <a:t>delite</a:t>
            </a:r>
            <a:r>
              <a:rPr lang="en-US" spc="105">
                <a:solidFill>
                  <a:schemeClr val="accent1">
                    <a:lumMod val="75000"/>
                  </a:schemeClr>
                </a:solidFill>
                <a:latin typeface="Arial"/>
                <a:cs typeface="Arial"/>
              </a:rPr>
              <a:t>’ is a digitally connected highway wayside amenities platform to enable tourists to plan their trips down to the letter</a:t>
            </a:r>
            <a:r>
              <a:rPr lang="en-US"/>
              <a:t>.</a:t>
            </a:r>
            <a:endParaRPr lang="en-US">
              <a:cs typeface="Calibri"/>
            </a:endParaRPr>
          </a:p>
        </p:txBody>
      </p:sp>
      <p:sp>
        <p:nvSpPr>
          <p:cNvPr id="10" name="TextBox 9">
            <a:extLst>
              <a:ext uri="{FF2B5EF4-FFF2-40B4-BE49-F238E27FC236}">
                <a16:creationId xmlns:a16="http://schemas.microsoft.com/office/drawing/2014/main" id="{F48C35F4-25DF-4405-D24D-738135CE6031}"/>
              </a:ext>
            </a:extLst>
          </p:cNvPr>
          <p:cNvSpPr txBox="1"/>
          <p:nvPr/>
        </p:nvSpPr>
        <p:spPr>
          <a:xfrm>
            <a:off x="3273461" y="3921802"/>
            <a:ext cx="8461584" cy="2031325"/>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pc="105">
                <a:solidFill>
                  <a:schemeClr val="accent1">
                    <a:lumMod val="75000"/>
                  </a:schemeClr>
                </a:solidFill>
                <a:latin typeface="Arial"/>
                <a:cs typeface="Arial"/>
              </a:rPr>
              <a:t>Nordic Cruiseline Private Limited operate Alaknanda Cruise in Varanasi. The startup aims to spread the heritage and culture and provides a cultural experience during this tour. </a:t>
            </a:r>
          </a:p>
          <a:p>
            <a:pPr algn="just"/>
            <a:endParaRPr lang="en-US" spc="105">
              <a:solidFill>
                <a:schemeClr val="accent1">
                  <a:lumMod val="75000"/>
                </a:schemeClr>
              </a:solidFill>
              <a:latin typeface="Arial"/>
              <a:cs typeface="Arial"/>
            </a:endParaRPr>
          </a:p>
          <a:p>
            <a:pPr algn="just"/>
            <a:r>
              <a:rPr lang="en-US" spc="105">
                <a:solidFill>
                  <a:schemeClr val="accent1">
                    <a:lumMod val="75000"/>
                  </a:schemeClr>
                </a:solidFill>
                <a:latin typeface="Arial"/>
                <a:cs typeface="Arial"/>
              </a:rPr>
              <a:t>Alaknanda is a double-decker modern luxury cruise liner with world class facilities such as ACs, Audio-visual systems,  from Varanasi ghat to other places including </a:t>
            </a:r>
            <a:r>
              <a:rPr lang="en-US" spc="105" err="1">
                <a:solidFill>
                  <a:schemeClr val="accent1">
                    <a:lumMod val="75000"/>
                  </a:schemeClr>
                </a:solidFill>
                <a:latin typeface="Arial"/>
                <a:cs typeface="Arial"/>
              </a:rPr>
              <a:t>Rudrabhishek</a:t>
            </a:r>
            <a:r>
              <a:rPr lang="en-US" spc="105">
                <a:solidFill>
                  <a:schemeClr val="accent1">
                    <a:lumMod val="75000"/>
                  </a:schemeClr>
                </a:solidFill>
                <a:latin typeface="Arial"/>
                <a:cs typeface="Arial"/>
              </a:rPr>
              <a:t> etc.</a:t>
            </a:r>
          </a:p>
        </p:txBody>
      </p:sp>
      <p:pic>
        <p:nvPicPr>
          <p:cNvPr id="11" name="Picture 11" descr="Icon&#10;&#10;Description automatically generated">
            <a:extLst>
              <a:ext uri="{FF2B5EF4-FFF2-40B4-BE49-F238E27FC236}">
                <a16:creationId xmlns:a16="http://schemas.microsoft.com/office/drawing/2014/main" id="{BA664A1D-9CAB-A437-BD39-E2B880B4D957}"/>
              </a:ext>
            </a:extLst>
          </p:cNvPr>
          <p:cNvPicPr>
            <a:picLocks noChangeAspect="1"/>
          </p:cNvPicPr>
          <p:nvPr/>
        </p:nvPicPr>
        <p:blipFill>
          <a:blip r:embed="rId6"/>
          <a:stretch>
            <a:fillRect/>
          </a:stretch>
        </p:blipFill>
        <p:spPr>
          <a:xfrm>
            <a:off x="0" y="1627525"/>
            <a:ext cx="1174750" cy="1185334"/>
          </a:xfrm>
          <a:prstGeom prst="rect">
            <a:avLst/>
          </a:prstGeom>
        </p:spPr>
      </p:pic>
      <p:sp>
        <p:nvSpPr>
          <p:cNvPr id="14" name="TextBox 13">
            <a:extLst>
              <a:ext uri="{FF2B5EF4-FFF2-40B4-BE49-F238E27FC236}">
                <a16:creationId xmlns:a16="http://schemas.microsoft.com/office/drawing/2014/main" id="{E7385713-7EC5-FD10-7E6D-F45D50980224}"/>
              </a:ext>
            </a:extLst>
          </p:cNvPr>
          <p:cNvSpPr txBox="1"/>
          <p:nvPr/>
        </p:nvSpPr>
        <p:spPr>
          <a:xfrm>
            <a:off x="1067858" y="2018050"/>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Montserrat"/>
              </a:rPr>
              <a:t>highway </a:t>
            </a:r>
            <a:r>
              <a:rPr lang="en-US" sz="2000" b="1" err="1">
                <a:latin typeface="Montserrat"/>
              </a:rPr>
              <a:t>delite</a:t>
            </a:r>
            <a:endParaRPr lang="en-US" sz="2000" b="1"/>
          </a:p>
        </p:txBody>
      </p:sp>
      <p:pic>
        <p:nvPicPr>
          <p:cNvPr id="15" name="Picture 15" descr="A picture containing text&#10;&#10;Description automatically generated">
            <a:extLst>
              <a:ext uri="{FF2B5EF4-FFF2-40B4-BE49-F238E27FC236}">
                <a16:creationId xmlns:a16="http://schemas.microsoft.com/office/drawing/2014/main" id="{F5335ACE-3563-6E4C-7C98-5E907D6B7FCF}"/>
              </a:ext>
            </a:extLst>
          </p:cNvPr>
          <p:cNvPicPr>
            <a:picLocks noChangeAspect="1"/>
          </p:cNvPicPr>
          <p:nvPr/>
        </p:nvPicPr>
        <p:blipFill>
          <a:blip r:embed="rId7"/>
          <a:stretch>
            <a:fillRect/>
          </a:stretch>
        </p:blipFill>
        <p:spPr>
          <a:xfrm>
            <a:off x="190699" y="4381194"/>
            <a:ext cx="2695575" cy="876300"/>
          </a:xfrm>
          <a:prstGeom prst="rect">
            <a:avLst/>
          </a:prstGeom>
        </p:spPr>
      </p:pic>
    </p:spTree>
    <p:extLst>
      <p:ext uri="{BB962C8B-B14F-4D97-AF65-F5344CB8AC3E}">
        <p14:creationId xmlns:p14="http://schemas.microsoft.com/office/powerpoint/2010/main" val="2747543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18E1C20A-A84F-FD53-1B0B-52B858A1921B}"/>
              </a:ext>
            </a:extLst>
          </p:cNvPr>
          <p:cNvSpPr txBox="1">
            <a:spLocks/>
          </p:cNvSpPr>
          <p:nvPr/>
        </p:nvSpPr>
        <p:spPr>
          <a:xfrm>
            <a:off x="190699" y="70906"/>
            <a:ext cx="9375332" cy="637994"/>
          </a:xfrm>
          <a:prstGeom prst="rect">
            <a:avLst/>
          </a:prstGeom>
        </p:spPr>
        <p:txBody>
          <a:bodyPr vert="horz" wrap="square" lIns="0" tIns="113664"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Clr>
                <a:srgbClr val="000000"/>
              </a:buClr>
              <a:buSzPts val="4400"/>
              <a:defRPr/>
            </a:pPr>
            <a:r>
              <a:rPr lang="en-IN" sz="3400" b="1" kern="0">
                <a:solidFill>
                  <a:srgbClr val="ED7D31"/>
                </a:solidFill>
                <a:latin typeface="Calibri" panose="020F0502020204030204" pitchFamily="34" charset="0"/>
                <a:ea typeface="Open Sans"/>
                <a:cs typeface="Calibri" panose="020F0502020204030204" pitchFamily="34" charset="0"/>
              </a:rPr>
              <a:t>TOURISM SECTOR OVERVIEW</a:t>
            </a:r>
          </a:p>
        </p:txBody>
      </p:sp>
      <p:grpSp>
        <p:nvGrpSpPr>
          <p:cNvPr id="3" name="object 9">
            <a:extLst>
              <a:ext uri="{FF2B5EF4-FFF2-40B4-BE49-F238E27FC236}">
                <a16:creationId xmlns:a16="http://schemas.microsoft.com/office/drawing/2014/main" id="{43BBB687-9AE6-6696-C50A-F6EF12E22D90}"/>
              </a:ext>
            </a:extLst>
          </p:cNvPr>
          <p:cNvGrpSpPr/>
          <p:nvPr/>
        </p:nvGrpSpPr>
        <p:grpSpPr>
          <a:xfrm>
            <a:off x="3154336" y="4380042"/>
            <a:ext cx="736195" cy="979696"/>
            <a:chOff x="1789770" y="6744985"/>
            <a:chExt cx="729615" cy="733425"/>
          </a:xfrm>
        </p:grpSpPr>
        <p:pic>
          <p:nvPicPr>
            <p:cNvPr id="4" name="object 10">
              <a:extLst>
                <a:ext uri="{FF2B5EF4-FFF2-40B4-BE49-F238E27FC236}">
                  <a16:creationId xmlns:a16="http://schemas.microsoft.com/office/drawing/2014/main" id="{B273A908-39D4-59FE-15F7-FD73B3032860}"/>
                </a:ext>
              </a:extLst>
            </p:cNvPr>
            <p:cNvPicPr/>
            <p:nvPr/>
          </p:nvPicPr>
          <p:blipFill>
            <a:blip r:embed="rId2" cstate="print"/>
            <a:stretch>
              <a:fillRect/>
            </a:stretch>
          </p:blipFill>
          <p:spPr>
            <a:xfrm>
              <a:off x="1866421" y="7073485"/>
              <a:ext cx="87600" cy="76650"/>
            </a:xfrm>
            <a:prstGeom prst="rect">
              <a:avLst/>
            </a:prstGeom>
          </p:spPr>
        </p:pic>
        <p:sp>
          <p:nvSpPr>
            <p:cNvPr id="5" name="object 11">
              <a:extLst>
                <a:ext uri="{FF2B5EF4-FFF2-40B4-BE49-F238E27FC236}">
                  <a16:creationId xmlns:a16="http://schemas.microsoft.com/office/drawing/2014/main" id="{B706348E-2753-2A83-19E0-2C38C696D1E5}"/>
                </a:ext>
              </a:extLst>
            </p:cNvPr>
            <p:cNvSpPr/>
            <p:nvPr/>
          </p:nvSpPr>
          <p:spPr>
            <a:xfrm>
              <a:off x="1789760" y="6744995"/>
              <a:ext cx="540385" cy="733425"/>
            </a:xfrm>
            <a:custGeom>
              <a:avLst/>
              <a:gdLst/>
              <a:ahLst/>
              <a:cxnLst/>
              <a:rect l="l" t="t" r="r" b="b"/>
              <a:pathLst>
                <a:path w="540385" h="733425">
                  <a:moveTo>
                    <a:pt x="395046" y="267004"/>
                  </a:moveTo>
                  <a:lnTo>
                    <a:pt x="390829" y="261950"/>
                  </a:lnTo>
                  <a:lnTo>
                    <a:pt x="204685" y="261950"/>
                  </a:lnTo>
                  <a:lnTo>
                    <a:pt x="198793" y="261950"/>
                  </a:lnTo>
                  <a:lnTo>
                    <a:pt x="194576" y="267004"/>
                  </a:lnTo>
                  <a:lnTo>
                    <a:pt x="194576" y="277114"/>
                  </a:lnTo>
                  <a:lnTo>
                    <a:pt x="199631" y="282168"/>
                  </a:lnTo>
                  <a:lnTo>
                    <a:pt x="390829" y="282168"/>
                  </a:lnTo>
                  <a:lnTo>
                    <a:pt x="395046" y="277114"/>
                  </a:lnTo>
                  <a:lnTo>
                    <a:pt x="395046" y="267004"/>
                  </a:lnTo>
                  <a:close/>
                </a:path>
                <a:path w="540385" h="733425">
                  <a:moveTo>
                    <a:pt x="465797" y="212255"/>
                  </a:moveTo>
                  <a:lnTo>
                    <a:pt x="460743" y="208051"/>
                  </a:lnTo>
                  <a:lnTo>
                    <a:pt x="198793" y="208051"/>
                  </a:lnTo>
                  <a:lnTo>
                    <a:pt x="194576" y="213106"/>
                  </a:lnTo>
                  <a:lnTo>
                    <a:pt x="194576" y="223202"/>
                  </a:lnTo>
                  <a:lnTo>
                    <a:pt x="199631" y="228257"/>
                  </a:lnTo>
                  <a:lnTo>
                    <a:pt x="455688" y="228257"/>
                  </a:lnTo>
                  <a:lnTo>
                    <a:pt x="461594" y="229108"/>
                  </a:lnTo>
                  <a:lnTo>
                    <a:pt x="465797" y="224053"/>
                  </a:lnTo>
                  <a:lnTo>
                    <a:pt x="465797" y="218160"/>
                  </a:lnTo>
                  <a:lnTo>
                    <a:pt x="465797" y="212255"/>
                  </a:lnTo>
                  <a:close/>
                </a:path>
                <a:path w="540385" h="733425">
                  <a:moveTo>
                    <a:pt x="539927" y="437159"/>
                  </a:moveTo>
                  <a:lnTo>
                    <a:pt x="535711" y="432943"/>
                  </a:lnTo>
                  <a:lnTo>
                    <a:pt x="529818" y="432943"/>
                  </a:lnTo>
                  <a:lnTo>
                    <a:pt x="523925" y="432943"/>
                  </a:lnTo>
                  <a:lnTo>
                    <a:pt x="519709" y="437997"/>
                  </a:lnTo>
                  <a:lnTo>
                    <a:pt x="519709" y="711746"/>
                  </a:lnTo>
                  <a:lnTo>
                    <a:pt x="20218" y="711746"/>
                  </a:lnTo>
                  <a:lnTo>
                    <a:pt x="20218" y="21056"/>
                  </a:lnTo>
                  <a:lnTo>
                    <a:pt x="368096" y="21056"/>
                  </a:lnTo>
                  <a:lnTo>
                    <a:pt x="368096" y="166776"/>
                  </a:lnTo>
                  <a:lnTo>
                    <a:pt x="372300" y="171831"/>
                  </a:lnTo>
                  <a:lnTo>
                    <a:pt x="518020" y="171831"/>
                  </a:lnTo>
                  <a:lnTo>
                    <a:pt x="518020" y="191198"/>
                  </a:lnTo>
                  <a:lnTo>
                    <a:pt x="523074" y="195414"/>
                  </a:lnTo>
                  <a:lnTo>
                    <a:pt x="533184" y="195414"/>
                  </a:lnTo>
                  <a:lnTo>
                    <a:pt x="538238" y="190360"/>
                  </a:lnTo>
                  <a:lnTo>
                    <a:pt x="538238" y="158356"/>
                  </a:lnTo>
                  <a:lnTo>
                    <a:pt x="537400" y="155829"/>
                  </a:lnTo>
                  <a:lnTo>
                    <a:pt x="386626" y="3365"/>
                  </a:lnTo>
                  <a:lnTo>
                    <a:pt x="384937" y="838"/>
                  </a:lnTo>
                  <a:lnTo>
                    <a:pt x="381571" y="0"/>
                  </a:lnTo>
                  <a:lnTo>
                    <a:pt x="4216" y="0"/>
                  </a:lnTo>
                  <a:lnTo>
                    <a:pt x="0" y="5054"/>
                  </a:lnTo>
                  <a:lnTo>
                    <a:pt x="0" y="728599"/>
                  </a:lnTo>
                  <a:lnTo>
                    <a:pt x="5054" y="732802"/>
                  </a:lnTo>
                  <a:lnTo>
                    <a:pt x="535711" y="732802"/>
                  </a:lnTo>
                  <a:lnTo>
                    <a:pt x="539927" y="727748"/>
                  </a:lnTo>
                  <a:lnTo>
                    <a:pt x="539927" y="437159"/>
                  </a:lnTo>
                  <a:close/>
                </a:path>
              </a:pathLst>
            </a:custGeom>
            <a:solidFill>
              <a:srgbClr val="FAFFFF"/>
            </a:solidFill>
          </p:spPr>
          <p:txBody>
            <a:bodyPr wrap="square" lIns="0" tIns="0" rIns="0" bIns="0" rtlCol="0"/>
            <a:lstStyle/>
            <a:p>
              <a:endParaRPr/>
            </a:p>
          </p:txBody>
        </p:sp>
        <p:pic>
          <p:nvPicPr>
            <p:cNvPr id="6" name="object 12">
              <a:extLst>
                <a:ext uri="{FF2B5EF4-FFF2-40B4-BE49-F238E27FC236}">
                  <a16:creationId xmlns:a16="http://schemas.microsoft.com/office/drawing/2014/main" id="{06716F54-8828-FEA0-FC92-D6955FC51CAE}"/>
                </a:ext>
              </a:extLst>
            </p:cNvPr>
            <p:cNvPicPr/>
            <p:nvPr/>
          </p:nvPicPr>
          <p:blipFill>
            <a:blip r:embed="rId3" cstate="print"/>
            <a:stretch>
              <a:fillRect/>
            </a:stretch>
          </p:blipFill>
          <p:spPr>
            <a:xfrm>
              <a:off x="1866421" y="6934504"/>
              <a:ext cx="86757" cy="76650"/>
            </a:xfrm>
            <a:prstGeom prst="rect">
              <a:avLst/>
            </a:prstGeom>
          </p:spPr>
        </p:pic>
        <p:pic>
          <p:nvPicPr>
            <p:cNvPr id="7" name="object 13">
              <a:extLst>
                <a:ext uri="{FF2B5EF4-FFF2-40B4-BE49-F238E27FC236}">
                  <a16:creationId xmlns:a16="http://schemas.microsoft.com/office/drawing/2014/main" id="{F6985A33-6F1C-DDA0-3449-D974E3C453F3}"/>
                </a:ext>
              </a:extLst>
            </p:cNvPr>
            <p:cNvPicPr/>
            <p:nvPr/>
          </p:nvPicPr>
          <p:blipFill>
            <a:blip r:embed="rId4" cstate="print"/>
            <a:stretch>
              <a:fillRect/>
            </a:stretch>
          </p:blipFill>
          <p:spPr>
            <a:xfrm>
              <a:off x="1866421" y="7207412"/>
              <a:ext cx="86757" cy="76650"/>
            </a:xfrm>
            <a:prstGeom prst="rect">
              <a:avLst/>
            </a:prstGeom>
          </p:spPr>
        </p:pic>
        <p:sp>
          <p:nvSpPr>
            <p:cNvPr id="8" name="object 14">
              <a:extLst>
                <a:ext uri="{FF2B5EF4-FFF2-40B4-BE49-F238E27FC236}">
                  <a16:creationId xmlns:a16="http://schemas.microsoft.com/office/drawing/2014/main" id="{8361F711-14F3-DD3E-6B1C-EFFEE69D407F}"/>
                </a:ext>
              </a:extLst>
            </p:cNvPr>
            <p:cNvSpPr/>
            <p:nvPr/>
          </p:nvSpPr>
          <p:spPr>
            <a:xfrm>
              <a:off x="1984344" y="6826689"/>
              <a:ext cx="535305" cy="551815"/>
            </a:xfrm>
            <a:custGeom>
              <a:avLst/>
              <a:gdLst/>
              <a:ahLst/>
              <a:cxnLst/>
              <a:rect l="l" t="t" r="r" b="b"/>
              <a:pathLst>
                <a:path w="535305" h="551815">
                  <a:moveTo>
                    <a:pt x="509473" y="32007"/>
                  </a:moveTo>
                  <a:lnTo>
                    <a:pt x="430420" y="32007"/>
                  </a:lnTo>
                  <a:lnTo>
                    <a:pt x="450635" y="5896"/>
                  </a:lnTo>
                  <a:lnTo>
                    <a:pt x="455860" y="1605"/>
                  </a:lnTo>
                  <a:lnTo>
                    <a:pt x="462112" y="0"/>
                  </a:lnTo>
                  <a:lnTo>
                    <a:pt x="468521" y="921"/>
                  </a:lnTo>
                  <a:lnTo>
                    <a:pt x="474220" y="4211"/>
                  </a:lnTo>
                  <a:lnTo>
                    <a:pt x="509473" y="32007"/>
                  </a:lnTo>
                  <a:close/>
                </a:path>
                <a:path w="535305" h="551815">
                  <a:moveTo>
                    <a:pt x="89284" y="551712"/>
                  </a:moveTo>
                  <a:lnTo>
                    <a:pt x="84230" y="551712"/>
                  </a:lnTo>
                  <a:lnTo>
                    <a:pt x="77492" y="546658"/>
                  </a:lnTo>
                  <a:lnTo>
                    <a:pt x="75807" y="541604"/>
                  </a:lnTo>
                  <a:lnTo>
                    <a:pt x="77492" y="537393"/>
                  </a:lnTo>
                  <a:lnTo>
                    <a:pt x="84020" y="515072"/>
                  </a:lnTo>
                  <a:lnTo>
                    <a:pt x="90285" y="494040"/>
                  </a:lnTo>
                  <a:lnTo>
                    <a:pt x="96865" y="472535"/>
                  </a:lnTo>
                  <a:lnTo>
                    <a:pt x="5053" y="472535"/>
                  </a:lnTo>
                  <a:lnTo>
                    <a:pt x="0" y="467481"/>
                  </a:lnTo>
                  <a:lnTo>
                    <a:pt x="0" y="457373"/>
                  </a:lnTo>
                  <a:lnTo>
                    <a:pt x="4211" y="452320"/>
                  </a:lnTo>
                  <a:lnTo>
                    <a:pt x="103604" y="452320"/>
                  </a:lnTo>
                  <a:lnTo>
                    <a:pt x="104446" y="448950"/>
                  </a:lnTo>
                  <a:lnTo>
                    <a:pt x="105288" y="446423"/>
                  </a:lnTo>
                  <a:lnTo>
                    <a:pt x="126346" y="419470"/>
                  </a:lnTo>
                  <a:lnTo>
                    <a:pt x="5053" y="419470"/>
                  </a:lnTo>
                  <a:lnTo>
                    <a:pt x="0" y="414416"/>
                  </a:lnTo>
                  <a:lnTo>
                    <a:pt x="0" y="404308"/>
                  </a:lnTo>
                  <a:lnTo>
                    <a:pt x="4211" y="399254"/>
                  </a:lnTo>
                  <a:lnTo>
                    <a:pt x="143192" y="399254"/>
                  </a:lnTo>
                  <a:lnTo>
                    <a:pt x="191204" y="336081"/>
                  </a:lnTo>
                  <a:lnTo>
                    <a:pt x="5053" y="336081"/>
                  </a:lnTo>
                  <a:lnTo>
                    <a:pt x="0" y="331027"/>
                  </a:lnTo>
                  <a:lnTo>
                    <a:pt x="0" y="320919"/>
                  </a:lnTo>
                  <a:lnTo>
                    <a:pt x="4211" y="315865"/>
                  </a:lnTo>
                  <a:lnTo>
                    <a:pt x="207208" y="315865"/>
                  </a:lnTo>
                  <a:lnTo>
                    <a:pt x="232477" y="283015"/>
                  </a:lnTo>
                  <a:lnTo>
                    <a:pt x="5053" y="283015"/>
                  </a:lnTo>
                  <a:lnTo>
                    <a:pt x="0" y="277962"/>
                  </a:lnTo>
                  <a:lnTo>
                    <a:pt x="0" y="267854"/>
                  </a:lnTo>
                  <a:lnTo>
                    <a:pt x="4211" y="262800"/>
                  </a:lnTo>
                  <a:lnTo>
                    <a:pt x="249323" y="262800"/>
                  </a:lnTo>
                  <a:lnTo>
                    <a:pt x="382408" y="93496"/>
                  </a:lnTo>
                  <a:lnTo>
                    <a:pt x="379881" y="90127"/>
                  </a:lnTo>
                  <a:lnTo>
                    <a:pt x="379881" y="85073"/>
                  </a:lnTo>
                  <a:lnTo>
                    <a:pt x="382408" y="80861"/>
                  </a:lnTo>
                  <a:lnTo>
                    <a:pt x="417785" y="35376"/>
                  </a:lnTo>
                  <a:lnTo>
                    <a:pt x="419470" y="32850"/>
                  </a:lnTo>
                  <a:lnTo>
                    <a:pt x="421997" y="31165"/>
                  </a:lnTo>
                  <a:lnTo>
                    <a:pt x="424523" y="31165"/>
                  </a:lnTo>
                  <a:lnTo>
                    <a:pt x="426208" y="30323"/>
                  </a:lnTo>
                  <a:lnTo>
                    <a:pt x="428735" y="31165"/>
                  </a:lnTo>
                  <a:lnTo>
                    <a:pt x="430420" y="32007"/>
                  </a:lnTo>
                  <a:lnTo>
                    <a:pt x="509473" y="32007"/>
                  </a:lnTo>
                  <a:lnTo>
                    <a:pt x="518020" y="38746"/>
                  </a:lnTo>
                  <a:lnTo>
                    <a:pt x="522652" y="44523"/>
                  </a:lnTo>
                  <a:lnTo>
                    <a:pt x="523495" y="50222"/>
                  </a:lnTo>
                  <a:lnTo>
                    <a:pt x="521810" y="55447"/>
                  </a:lnTo>
                  <a:lnTo>
                    <a:pt x="520002" y="58119"/>
                  </a:lnTo>
                  <a:lnTo>
                    <a:pt x="425366" y="58119"/>
                  </a:lnTo>
                  <a:lnTo>
                    <a:pt x="404308" y="85073"/>
                  </a:lnTo>
                  <a:lnTo>
                    <a:pt x="454004" y="123819"/>
                  </a:lnTo>
                  <a:lnTo>
                    <a:pt x="479082" y="123819"/>
                  </a:lnTo>
                  <a:lnTo>
                    <a:pt x="464112" y="143192"/>
                  </a:lnTo>
                  <a:lnTo>
                    <a:pt x="462427" y="145719"/>
                  </a:lnTo>
                  <a:lnTo>
                    <a:pt x="449793" y="145719"/>
                  </a:lnTo>
                  <a:lnTo>
                    <a:pt x="199219" y="468323"/>
                  </a:lnTo>
                  <a:lnTo>
                    <a:pt x="120450" y="468323"/>
                  </a:lnTo>
                  <a:lnTo>
                    <a:pt x="105288" y="518862"/>
                  </a:lnTo>
                  <a:lnTo>
                    <a:pt x="144319" y="518862"/>
                  </a:lnTo>
                  <a:lnTo>
                    <a:pt x="92654" y="550027"/>
                  </a:lnTo>
                  <a:lnTo>
                    <a:pt x="89284" y="551712"/>
                  </a:lnTo>
                  <a:close/>
                </a:path>
                <a:path w="535305" h="551815">
                  <a:moveTo>
                    <a:pt x="479082" y="123819"/>
                  </a:moveTo>
                  <a:lnTo>
                    <a:pt x="454004" y="123819"/>
                  </a:lnTo>
                  <a:lnTo>
                    <a:pt x="475062" y="96865"/>
                  </a:lnTo>
                  <a:lnTo>
                    <a:pt x="425366" y="58119"/>
                  </a:lnTo>
                  <a:lnTo>
                    <a:pt x="520002" y="58119"/>
                  </a:lnTo>
                  <a:lnTo>
                    <a:pt x="518862" y="59803"/>
                  </a:lnTo>
                  <a:lnTo>
                    <a:pt x="498647" y="85915"/>
                  </a:lnTo>
                  <a:lnTo>
                    <a:pt x="524638" y="106130"/>
                  </a:lnTo>
                  <a:lnTo>
                    <a:pt x="492750" y="106130"/>
                  </a:lnTo>
                  <a:lnTo>
                    <a:pt x="479082" y="123819"/>
                  </a:lnTo>
                  <a:close/>
                </a:path>
                <a:path w="535305" h="551815">
                  <a:moveTo>
                    <a:pt x="427893" y="249323"/>
                  </a:moveTo>
                  <a:lnTo>
                    <a:pt x="419469" y="240900"/>
                  </a:lnTo>
                  <a:lnTo>
                    <a:pt x="418627" y="235004"/>
                  </a:lnTo>
                  <a:lnTo>
                    <a:pt x="421996" y="229950"/>
                  </a:lnTo>
                  <a:lnTo>
                    <a:pt x="507912" y="117923"/>
                  </a:lnTo>
                  <a:lnTo>
                    <a:pt x="492750" y="106130"/>
                  </a:lnTo>
                  <a:lnTo>
                    <a:pt x="524638" y="106130"/>
                  </a:lnTo>
                  <a:lnTo>
                    <a:pt x="528970" y="109500"/>
                  </a:lnTo>
                  <a:lnTo>
                    <a:pt x="533181" y="112869"/>
                  </a:lnTo>
                  <a:lnTo>
                    <a:pt x="534866" y="119607"/>
                  </a:lnTo>
                  <a:lnTo>
                    <a:pt x="531497" y="124661"/>
                  </a:lnTo>
                  <a:lnTo>
                    <a:pt x="438843" y="243427"/>
                  </a:lnTo>
                  <a:lnTo>
                    <a:pt x="434631" y="247638"/>
                  </a:lnTo>
                  <a:lnTo>
                    <a:pt x="427893" y="249323"/>
                  </a:lnTo>
                  <a:close/>
                </a:path>
                <a:path w="535305" h="551815">
                  <a:moveTo>
                    <a:pt x="459058" y="147404"/>
                  </a:moveTo>
                  <a:lnTo>
                    <a:pt x="453162" y="147404"/>
                  </a:lnTo>
                  <a:lnTo>
                    <a:pt x="449793" y="145719"/>
                  </a:lnTo>
                  <a:lnTo>
                    <a:pt x="462427" y="145719"/>
                  </a:lnTo>
                  <a:lnTo>
                    <a:pt x="459058" y="147404"/>
                  </a:lnTo>
                  <a:close/>
                </a:path>
                <a:path w="535305" h="551815">
                  <a:moveTo>
                    <a:pt x="144319" y="518862"/>
                  </a:moveTo>
                  <a:lnTo>
                    <a:pt x="105288" y="518862"/>
                  </a:lnTo>
                  <a:lnTo>
                    <a:pt x="150773" y="491066"/>
                  </a:lnTo>
                  <a:lnTo>
                    <a:pt x="146561" y="486854"/>
                  </a:lnTo>
                  <a:lnTo>
                    <a:pt x="136454" y="478431"/>
                  </a:lnTo>
                  <a:lnTo>
                    <a:pt x="126346" y="471693"/>
                  </a:lnTo>
                  <a:lnTo>
                    <a:pt x="120450" y="468323"/>
                  </a:lnTo>
                  <a:lnTo>
                    <a:pt x="199219" y="468323"/>
                  </a:lnTo>
                  <a:lnTo>
                    <a:pt x="174358" y="500331"/>
                  </a:lnTo>
                  <a:lnTo>
                    <a:pt x="160881" y="508807"/>
                  </a:lnTo>
                  <a:lnTo>
                    <a:pt x="144319" y="518862"/>
                  </a:lnTo>
                  <a:close/>
                </a:path>
              </a:pathLst>
            </a:custGeom>
            <a:solidFill>
              <a:srgbClr val="FAFFFF"/>
            </a:solidFill>
          </p:spPr>
          <p:txBody>
            <a:bodyPr wrap="square" lIns="0" tIns="0" rIns="0" bIns="0" rtlCol="0"/>
            <a:lstStyle/>
            <a:p>
              <a:endParaRPr/>
            </a:p>
          </p:txBody>
        </p:sp>
      </p:grpSp>
      <p:pic>
        <p:nvPicPr>
          <p:cNvPr id="29" name="Picture 28" descr="Text&#10;&#10;Description automatically generated">
            <a:extLst>
              <a:ext uri="{FF2B5EF4-FFF2-40B4-BE49-F238E27FC236}">
                <a16:creationId xmlns:a16="http://schemas.microsoft.com/office/drawing/2014/main" id="{B868728D-57AB-FC52-6880-54B07F4B6439}"/>
              </a:ext>
            </a:extLst>
          </p:cNvPr>
          <p:cNvPicPr>
            <a:picLocks noChangeAspect="1"/>
          </p:cNvPicPr>
          <p:nvPr/>
        </p:nvPicPr>
        <p:blipFill rotWithShape="1">
          <a:blip r:embed="rId5">
            <a:extLst>
              <a:ext uri="{28A0092B-C50C-407E-A947-70E740481C1C}">
                <a14:useLocalDpi xmlns:a14="http://schemas.microsoft.com/office/drawing/2010/main" val="0"/>
              </a:ext>
            </a:extLst>
          </a:blip>
          <a:srcRect l="12820" t="29122" r="12503" b="29380"/>
          <a:stretch/>
        </p:blipFill>
        <p:spPr>
          <a:xfrm>
            <a:off x="10178485" y="93176"/>
            <a:ext cx="1792410" cy="747019"/>
          </a:xfrm>
          <a:prstGeom prst="rect">
            <a:avLst/>
          </a:prstGeom>
        </p:spPr>
      </p:pic>
      <p:sp>
        <p:nvSpPr>
          <p:cNvPr id="9" name="TextBox 8">
            <a:extLst>
              <a:ext uri="{FF2B5EF4-FFF2-40B4-BE49-F238E27FC236}">
                <a16:creationId xmlns:a16="http://schemas.microsoft.com/office/drawing/2014/main" id="{A0401BA0-9B69-2557-F25D-4004F5F0DCF7}"/>
              </a:ext>
            </a:extLst>
          </p:cNvPr>
          <p:cNvSpPr txBox="1"/>
          <p:nvPr/>
        </p:nvSpPr>
        <p:spPr>
          <a:xfrm>
            <a:off x="2773180" y="1369484"/>
            <a:ext cx="9086503" cy="1754326"/>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pc="105" err="1">
                <a:solidFill>
                  <a:schemeClr val="accent1">
                    <a:lumMod val="75000"/>
                  </a:schemeClr>
                </a:solidFill>
                <a:latin typeface="Arial"/>
                <a:cs typeface="Arial"/>
              </a:rPr>
              <a:t>Villotale</a:t>
            </a:r>
            <a:r>
              <a:rPr lang="en-US" spc="105">
                <a:solidFill>
                  <a:schemeClr val="accent1">
                    <a:lumMod val="75000"/>
                  </a:schemeClr>
                </a:solidFill>
                <a:latin typeface="Arial"/>
                <a:cs typeface="Arial"/>
              </a:rPr>
              <a:t> Technologies Private Limited is a tech startup in destination and experiential tourism in rural space engaging the local community. </a:t>
            </a:r>
          </a:p>
          <a:p>
            <a:pPr algn="just"/>
            <a:endParaRPr lang="en-US" spc="105">
              <a:solidFill>
                <a:schemeClr val="accent1">
                  <a:lumMod val="75000"/>
                </a:schemeClr>
              </a:solidFill>
              <a:latin typeface="Arial"/>
              <a:cs typeface="Arial"/>
            </a:endParaRPr>
          </a:p>
          <a:p>
            <a:pPr algn="just"/>
            <a:r>
              <a:rPr lang="en-US" spc="105">
                <a:solidFill>
                  <a:schemeClr val="accent1">
                    <a:lumMod val="75000"/>
                  </a:schemeClr>
                </a:solidFill>
                <a:latin typeface="Arial"/>
                <a:cs typeface="Arial"/>
              </a:rPr>
              <a:t>VilloTale uses technology and partners with rural homestays and rural service providers, helping them improve their product for sales, service quality, customer handling, customer communication, and delivery standards.</a:t>
            </a:r>
          </a:p>
        </p:txBody>
      </p:sp>
      <p:sp>
        <p:nvSpPr>
          <p:cNvPr id="10" name="TextBox 9">
            <a:extLst>
              <a:ext uri="{FF2B5EF4-FFF2-40B4-BE49-F238E27FC236}">
                <a16:creationId xmlns:a16="http://schemas.microsoft.com/office/drawing/2014/main" id="{F48C35F4-25DF-4405-D24D-738135CE6031}"/>
              </a:ext>
            </a:extLst>
          </p:cNvPr>
          <p:cNvSpPr txBox="1"/>
          <p:nvPr/>
        </p:nvSpPr>
        <p:spPr>
          <a:xfrm>
            <a:off x="2773178" y="3734191"/>
            <a:ext cx="9086503" cy="2031325"/>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pc="105" err="1">
                <a:solidFill>
                  <a:schemeClr val="accent1">
                    <a:lumMod val="75000"/>
                  </a:schemeClr>
                </a:solidFill>
                <a:latin typeface="Arial"/>
                <a:cs typeface="Arial"/>
              </a:rPr>
              <a:t>Simplotel</a:t>
            </a:r>
            <a:r>
              <a:rPr lang="en-US" spc="105">
                <a:solidFill>
                  <a:schemeClr val="accent1">
                    <a:lumMod val="75000"/>
                  </a:schemeClr>
                </a:solidFill>
                <a:latin typeface="Arial"/>
                <a:cs typeface="Arial"/>
              </a:rPr>
              <a:t> Technologies Private Limited provides hotels with e-commerce and online marketing solutions including Hotel Website Builder, Hotel Booking Engine, Hotel Reservation Desk, Hotel Email Marketing.</a:t>
            </a:r>
          </a:p>
          <a:p>
            <a:pPr algn="just"/>
            <a:endParaRPr lang="en-US" spc="105">
              <a:solidFill>
                <a:schemeClr val="accent1">
                  <a:lumMod val="75000"/>
                </a:schemeClr>
              </a:solidFill>
              <a:latin typeface="Arial"/>
              <a:cs typeface="Arial"/>
            </a:endParaRPr>
          </a:p>
          <a:p>
            <a:pPr algn="just"/>
            <a:r>
              <a:rPr lang="en-US" spc="105" err="1">
                <a:solidFill>
                  <a:schemeClr val="accent1">
                    <a:lumMod val="75000"/>
                  </a:schemeClr>
                </a:solidFill>
                <a:latin typeface="Arial"/>
                <a:cs typeface="Arial"/>
              </a:rPr>
              <a:t>Simplotel</a:t>
            </a:r>
            <a:r>
              <a:rPr lang="en-US" spc="105">
                <a:solidFill>
                  <a:schemeClr val="accent1">
                    <a:lumMod val="75000"/>
                  </a:schemeClr>
                </a:solidFill>
                <a:latin typeface="Arial"/>
                <a:cs typeface="Arial"/>
              </a:rPr>
              <a:t> makes it easy for the marketing team at hotels to take control over their biggest marketing asset, which is their website and associated online booking capability.</a:t>
            </a:r>
          </a:p>
        </p:txBody>
      </p:sp>
      <p:pic>
        <p:nvPicPr>
          <p:cNvPr id="11" name="Picture 11" descr="Logo&#10;&#10;Description automatically generated">
            <a:extLst>
              <a:ext uri="{FF2B5EF4-FFF2-40B4-BE49-F238E27FC236}">
                <a16:creationId xmlns:a16="http://schemas.microsoft.com/office/drawing/2014/main" id="{C8E50A36-7135-C150-DD70-B5778D41D10E}"/>
              </a:ext>
            </a:extLst>
          </p:cNvPr>
          <p:cNvPicPr>
            <a:picLocks noChangeAspect="1"/>
          </p:cNvPicPr>
          <p:nvPr/>
        </p:nvPicPr>
        <p:blipFill>
          <a:blip r:embed="rId6"/>
          <a:stretch>
            <a:fillRect/>
          </a:stretch>
        </p:blipFill>
        <p:spPr>
          <a:xfrm>
            <a:off x="332317" y="1610334"/>
            <a:ext cx="2273589" cy="1025789"/>
          </a:xfrm>
          <a:prstGeom prst="rect">
            <a:avLst/>
          </a:prstGeom>
        </p:spPr>
      </p:pic>
      <p:pic>
        <p:nvPicPr>
          <p:cNvPr id="12" name="Picture 12" descr="A picture containing text, clipart&#10;&#10;Description automatically generated">
            <a:extLst>
              <a:ext uri="{FF2B5EF4-FFF2-40B4-BE49-F238E27FC236}">
                <a16:creationId xmlns:a16="http://schemas.microsoft.com/office/drawing/2014/main" id="{CD70471F-C718-E598-A647-E54FEC411957}"/>
              </a:ext>
            </a:extLst>
          </p:cNvPr>
          <p:cNvPicPr>
            <a:picLocks noChangeAspect="1"/>
          </p:cNvPicPr>
          <p:nvPr/>
        </p:nvPicPr>
        <p:blipFill rotWithShape="1">
          <a:blip r:embed="rId7"/>
          <a:srcRect r="78362" b="-2222"/>
          <a:stretch/>
        </p:blipFill>
        <p:spPr>
          <a:xfrm>
            <a:off x="332317" y="4182736"/>
            <a:ext cx="730251" cy="878417"/>
          </a:xfrm>
          <a:prstGeom prst="rect">
            <a:avLst/>
          </a:prstGeom>
        </p:spPr>
      </p:pic>
      <p:sp>
        <p:nvSpPr>
          <p:cNvPr id="15" name="TextBox 14">
            <a:extLst>
              <a:ext uri="{FF2B5EF4-FFF2-40B4-BE49-F238E27FC236}">
                <a16:creationId xmlns:a16="http://schemas.microsoft.com/office/drawing/2014/main" id="{4D1E81B4-64E7-F405-A2D2-BB32670FA8A1}"/>
              </a:ext>
            </a:extLst>
          </p:cNvPr>
          <p:cNvSpPr txBox="1"/>
          <p:nvPr/>
        </p:nvSpPr>
        <p:spPr>
          <a:xfrm>
            <a:off x="1059318" y="4456517"/>
            <a:ext cx="781261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Verdana Pro"/>
                <a:ea typeface="+mn-lt"/>
                <a:cs typeface="+mn-lt"/>
              </a:rPr>
              <a:t>SIMPLOTEL</a:t>
            </a:r>
            <a:endParaRPr lang="en-US" b="1">
              <a:latin typeface="Verdana Pro"/>
            </a:endParaRPr>
          </a:p>
        </p:txBody>
      </p:sp>
    </p:spTree>
    <p:extLst>
      <p:ext uri="{BB962C8B-B14F-4D97-AF65-F5344CB8AC3E}">
        <p14:creationId xmlns:p14="http://schemas.microsoft.com/office/powerpoint/2010/main" val="3139875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7108572-2B45-BA34-07F5-E561E8F54AC5}"/>
              </a:ext>
            </a:extLst>
          </p:cNvPr>
          <p:cNvCxnSpPr/>
          <p:nvPr/>
        </p:nvCxnSpPr>
        <p:spPr>
          <a:xfrm>
            <a:off x="0" y="869169"/>
            <a:ext cx="12192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9CA3324B-2958-738D-102B-9D7C391D6FD1}"/>
              </a:ext>
            </a:extLst>
          </p:cNvPr>
          <p:cNvGrpSpPr/>
          <p:nvPr/>
        </p:nvGrpSpPr>
        <p:grpSpPr>
          <a:xfrm>
            <a:off x="735004" y="1594388"/>
            <a:ext cx="2868266" cy="2536618"/>
            <a:chOff x="1229030" y="3864076"/>
            <a:chExt cx="2738790" cy="2734885"/>
          </a:xfrm>
        </p:grpSpPr>
        <p:sp>
          <p:nvSpPr>
            <p:cNvPr id="27" name="Rounded Rectangle 3">
              <a:extLst>
                <a:ext uri="{FF2B5EF4-FFF2-40B4-BE49-F238E27FC236}">
                  <a16:creationId xmlns:a16="http://schemas.microsoft.com/office/drawing/2014/main" id="{67DEB980-99C7-30A6-6A1B-AD4764E25759}"/>
                </a:ext>
              </a:extLst>
            </p:cNvPr>
            <p:cNvSpPr/>
            <p:nvPr/>
          </p:nvSpPr>
          <p:spPr>
            <a:xfrm>
              <a:off x="1229030" y="3864076"/>
              <a:ext cx="2738790" cy="2734885"/>
            </a:xfrm>
            <a:prstGeom prst="round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b="1">
                <a:solidFill>
                  <a:srgbClr val="1F316F"/>
                </a:solidFill>
                <a:latin typeface="Century Gothic" panose="020B0502020202020204" pitchFamily="34" charset="0"/>
              </a:endParaRPr>
            </a:p>
            <a:p>
              <a:pPr algn="ctr"/>
              <a:endParaRPr lang="en-US" sz="1600" b="1">
                <a:solidFill>
                  <a:srgbClr val="1F316F"/>
                </a:solidFill>
                <a:latin typeface="Century Gothic" panose="020B0502020202020204" pitchFamily="34" charset="0"/>
              </a:endParaRPr>
            </a:p>
            <a:p>
              <a:pPr algn="ctr"/>
              <a:endParaRPr lang="en-US" sz="1600" b="1">
                <a:solidFill>
                  <a:srgbClr val="1F316F"/>
                </a:solidFill>
                <a:latin typeface="Century Gothic" panose="020B0502020202020204" pitchFamily="34" charset="0"/>
              </a:endParaRPr>
            </a:p>
            <a:p>
              <a:pPr algn="ctr"/>
              <a:r>
                <a:rPr lang="en-US" b="1">
                  <a:solidFill>
                    <a:schemeClr val="accent1"/>
                  </a:solidFill>
                  <a:latin typeface="Century Gothic"/>
                </a:rPr>
                <a:t>Promote Entrepreneurship in Tourism and Hospitality Sector across Tier 2 and 3 cities</a:t>
              </a:r>
              <a:endParaRPr lang="en-US" b="1">
                <a:solidFill>
                  <a:schemeClr val="accent1"/>
                </a:solidFill>
                <a:latin typeface="Century Gothic" panose="020B0502020202020204" pitchFamily="34" charset="0"/>
              </a:endParaRPr>
            </a:p>
          </p:txBody>
        </p:sp>
        <p:pic>
          <p:nvPicPr>
            <p:cNvPr id="28" name="Graphic 27" descr="Aspiration with solid fill">
              <a:extLst>
                <a:ext uri="{FF2B5EF4-FFF2-40B4-BE49-F238E27FC236}">
                  <a16:creationId xmlns:a16="http://schemas.microsoft.com/office/drawing/2014/main" id="{80FF6CBD-A85D-C8BA-9E09-9C874FED69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55284" y="3864076"/>
              <a:ext cx="914400" cy="914400"/>
            </a:xfrm>
            <a:prstGeom prst="rect">
              <a:avLst/>
            </a:prstGeom>
          </p:spPr>
        </p:pic>
      </p:grpSp>
      <p:grpSp>
        <p:nvGrpSpPr>
          <p:cNvPr id="29" name="Group 28">
            <a:extLst>
              <a:ext uri="{FF2B5EF4-FFF2-40B4-BE49-F238E27FC236}">
                <a16:creationId xmlns:a16="http://schemas.microsoft.com/office/drawing/2014/main" id="{7489CA65-8F84-35EA-1A73-43F67F820B51}"/>
              </a:ext>
            </a:extLst>
          </p:cNvPr>
          <p:cNvGrpSpPr/>
          <p:nvPr/>
        </p:nvGrpSpPr>
        <p:grpSpPr>
          <a:xfrm>
            <a:off x="2503790" y="4406034"/>
            <a:ext cx="2621131" cy="2279186"/>
            <a:chOff x="4479584" y="3864076"/>
            <a:chExt cx="2502811" cy="2457332"/>
          </a:xfrm>
        </p:grpSpPr>
        <p:sp>
          <p:nvSpPr>
            <p:cNvPr id="30" name="Rounded Rectangle 3">
              <a:extLst>
                <a:ext uri="{FF2B5EF4-FFF2-40B4-BE49-F238E27FC236}">
                  <a16:creationId xmlns:a16="http://schemas.microsoft.com/office/drawing/2014/main" id="{34F398BD-7AD6-8FB7-BE55-D3CFB4A91F38}"/>
                </a:ext>
              </a:extLst>
            </p:cNvPr>
            <p:cNvSpPr/>
            <p:nvPr/>
          </p:nvSpPr>
          <p:spPr>
            <a:xfrm>
              <a:off x="4479584" y="3864076"/>
              <a:ext cx="2502811" cy="2457332"/>
            </a:xfrm>
            <a:prstGeom prst="round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rgbClr val="15AA96"/>
                </a:solidFill>
                <a:latin typeface="Century Gothic" panose="020B0502020202020204" pitchFamily="34" charset="0"/>
              </a:endParaRPr>
            </a:p>
            <a:p>
              <a:pPr algn="ctr"/>
              <a:endParaRPr lang="en-US" sz="2000" b="1">
                <a:solidFill>
                  <a:srgbClr val="15AA96"/>
                </a:solidFill>
                <a:latin typeface="Century Gothic" panose="020B0502020202020204" pitchFamily="34" charset="0"/>
              </a:endParaRPr>
            </a:p>
            <a:p>
              <a:pPr algn="ctr"/>
              <a:endParaRPr lang="en-US" sz="2000" b="1">
                <a:solidFill>
                  <a:srgbClr val="15AA96"/>
                </a:solidFill>
                <a:latin typeface="Century Gothic" panose="020B0502020202020204" pitchFamily="34" charset="0"/>
              </a:endParaRPr>
            </a:p>
            <a:p>
              <a:pPr algn="ctr"/>
              <a:r>
                <a:rPr lang="en-US" b="1">
                  <a:solidFill>
                    <a:schemeClr val="accent1"/>
                  </a:solidFill>
                  <a:latin typeface="Century Gothic" panose="020B0502020202020204" pitchFamily="34" charset="0"/>
                </a:rPr>
                <a:t>Facilitating Funding Opportunities to Startups</a:t>
              </a:r>
            </a:p>
          </p:txBody>
        </p:sp>
        <p:pic>
          <p:nvPicPr>
            <p:cNvPr id="31" name="Graphic 30" descr="Bridge scene with solid fill">
              <a:extLst>
                <a:ext uri="{FF2B5EF4-FFF2-40B4-BE49-F238E27FC236}">
                  <a16:creationId xmlns:a16="http://schemas.microsoft.com/office/drawing/2014/main" id="{FD6E3524-1289-BA12-A8E5-D2F1494F6DD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73789" y="4041055"/>
              <a:ext cx="914400" cy="914400"/>
            </a:xfrm>
            <a:prstGeom prst="rect">
              <a:avLst/>
            </a:prstGeom>
          </p:spPr>
        </p:pic>
      </p:grpSp>
      <p:grpSp>
        <p:nvGrpSpPr>
          <p:cNvPr id="32" name="Group 31">
            <a:extLst>
              <a:ext uri="{FF2B5EF4-FFF2-40B4-BE49-F238E27FC236}">
                <a16:creationId xmlns:a16="http://schemas.microsoft.com/office/drawing/2014/main" id="{79D20E56-2B71-562D-4136-7D2E17FF173B}"/>
              </a:ext>
            </a:extLst>
          </p:cNvPr>
          <p:cNvGrpSpPr/>
          <p:nvPr/>
        </p:nvGrpSpPr>
        <p:grpSpPr>
          <a:xfrm>
            <a:off x="6885191" y="4248444"/>
            <a:ext cx="2595929" cy="2436776"/>
            <a:chOff x="7749801" y="3864076"/>
            <a:chExt cx="2291080" cy="2302245"/>
          </a:xfrm>
        </p:grpSpPr>
        <p:sp>
          <p:nvSpPr>
            <p:cNvPr id="33" name="Rounded Rectangle 3">
              <a:extLst>
                <a:ext uri="{FF2B5EF4-FFF2-40B4-BE49-F238E27FC236}">
                  <a16:creationId xmlns:a16="http://schemas.microsoft.com/office/drawing/2014/main" id="{7AB2C3B6-4D83-DF33-E548-45E43A60A3F8}"/>
                </a:ext>
              </a:extLst>
            </p:cNvPr>
            <p:cNvSpPr/>
            <p:nvPr/>
          </p:nvSpPr>
          <p:spPr>
            <a:xfrm>
              <a:off x="7749801" y="3864076"/>
              <a:ext cx="2291080" cy="2302245"/>
            </a:xfrm>
            <a:prstGeom prst="round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rgbClr val="15AA96"/>
                </a:solidFill>
                <a:latin typeface="Century Gothic" panose="020B0502020202020204" pitchFamily="34" charset="0"/>
              </a:endParaRPr>
            </a:p>
            <a:p>
              <a:pPr algn="ctr"/>
              <a:endParaRPr lang="en-US" sz="1600" b="1">
                <a:solidFill>
                  <a:srgbClr val="15AA96"/>
                </a:solidFill>
                <a:latin typeface="Century Gothic" panose="020B0502020202020204" pitchFamily="34" charset="0"/>
              </a:endParaRPr>
            </a:p>
            <a:p>
              <a:pPr algn="ctr"/>
              <a:endParaRPr lang="en-US" sz="2000" b="1">
                <a:solidFill>
                  <a:srgbClr val="15AA96"/>
                </a:solidFill>
                <a:latin typeface="Century Gothic" panose="020B0502020202020204" pitchFamily="34" charset="0"/>
              </a:endParaRPr>
            </a:p>
            <a:p>
              <a:pPr algn="ctr"/>
              <a:r>
                <a:rPr lang="en-US" b="1">
                  <a:solidFill>
                    <a:schemeClr val="accent1"/>
                  </a:solidFill>
                  <a:latin typeface="Century Gothic" panose="020B0502020202020204" pitchFamily="34" charset="0"/>
                </a:rPr>
                <a:t>Sensitization of stakeholders about initiatives for Startups</a:t>
              </a:r>
            </a:p>
          </p:txBody>
        </p:sp>
        <p:pic>
          <p:nvPicPr>
            <p:cNvPr id="34" name="Graphic 33" descr="Brainstorm with solid fill">
              <a:extLst>
                <a:ext uri="{FF2B5EF4-FFF2-40B4-BE49-F238E27FC236}">
                  <a16:creationId xmlns:a16="http://schemas.microsoft.com/office/drawing/2014/main" id="{30168E08-484F-3648-0566-4176E935904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32555" y="3987598"/>
              <a:ext cx="840657" cy="840657"/>
            </a:xfrm>
            <a:prstGeom prst="rect">
              <a:avLst/>
            </a:prstGeom>
          </p:spPr>
        </p:pic>
      </p:grpSp>
      <p:grpSp>
        <p:nvGrpSpPr>
          <p:cNvPr id="7" name="Group 6">
            <a:extLst>
              <a:ext uri="{FF2B5EF4-FFF2-40B4-BE49-F238E27FC236}">
                <a16:creationId xmlns:a16="http://schemas.microsoft.com/office/drawing/2014/main" id="{3930362F-6026-AE61-5035-01B83E208209}"/>
              </a:ext>
            </a:extLst>
          </p:cNvPr>
          <p:cNvGrpSpPr/>
          <p:nvPr/>
        </p:nvGrpSpPr>
        <p:grpSpPr>
          <a:xfrm>
            <a:off x="8353945" y="1657106"/>
            <a:ext cx="2621131" cy="2279186"/>
            <a:chOff x="6587415" y="4299889"/>
            <a:chExt cx="2621131" cy="2279186"/>
          </a:xfrm>
        </p:grpSpPr>
        <p:sp>
          <p:nvSpPr>
            <p:cNvPr id="49" name="Rounded Rectangle 3">
              <a:extLst>
                <a:ext uri="{FF2B5EF4-FFF2-40B4-BE49-F238E27FC236}">
                  <a16:creationId xmlns:a16="http://schemas.microsoft.com/office/drawing/2014/main" id="{E42AD8D1-59CE-3CBB-44DA-4885AAAA47D8}"/>
                </a:ext>
              </a:extLst>
            </p:cNvPr>
            <p:cNvSpPr/>
            <p:nvPr/>
          </p:nvSpPr>
          <p:spPr>
            <a:xfrm>
              <a:off x="6587415" y="4299889"/>
              <a:ext cx="2621131" cy="2279186"/>
            </a:xfrm>
            <a:prstGeom prst="round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rgbClr val="15AA96"/>
                </a:solidFill>
                <a:latin typeface="Century Gothic" panose="020B0502020202020204" pitchFamily="34" charset="0"/>
              </a:endParaRPr>
            </a:p>
            <a:p>
              <a:pPr algn="ctr"/>
              <a:endParaRPr lang="en-US" sz="2000" b="1">
                <a:solidFill>
                  <a:srgbClr val="15AA96"/>
                </a:solidFill>
                <a:latin typeface="Century Gothic" panose="020B0502020202020204" pitchFamily="34" charset="0"/>
              </a:endParaRPr>
            </a:p>
            <a:p>
              <a:pPr algn="ctr"/>
              <a:endParaRPr lang="en-US" sz="2000" b="1">
                <a:solidFill>
                  <a:srgbClr val="15AA96"/>
                </a:solidFill>
                <a:latin typeface="Century Gothic" panose="020B0502020202020204" pitchFamily="34" charset="0"/>
              </a:endParaRPr>
            </a:p>
            <a:p>
              <a:pPr algn="ctr"/>
              <a:r>
                <a:rPr lang="en-US" b="1">
                  <a:solidFill>
                    <a:schemeClr val="accent1"/>
                  </a:solidFill>
                  <a:latin typeface="Century Gothic" panose="020B0502020202020204" pitchFamily="34" charset="0"/>
                </a:rPr>
                <a:t>Promoting Sustainable and innovation driven tourism</a:t>
              </a:r>
            </a:p>
          </p:txBody>
        </p:sp>
        <p:pic>
          <p:nvPicPr>
            <p:cNvPr id="54" name="Graphic 53" descr="Arrow circle with solid fill">
              <a:extLst>
                <a:ext uri="{FF2B5EF4-FFF2-40B4-BE49-F238E27FC236}">
                  <a16:creationId xmlns:a16="http://schemas.microsoft.com/office/drawing/2014/main" id="{3110930E-FE24-9C54-3B48-01A4AC31A8A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440780" y="4401247"/>
              <a:ext cx="914400" cy="914400"/>
            </a:xfrm>
            <a:prstGeom prst="rect">
              <a:avLst/>
            </a:prstGeom>
          </p:spPr>
        </p:pic>
      </p:grpSp>
      <p:grpSp>
        <p:nvGrpSpPr>
          <p:cNvPr id="2" name="Group 1">
            <a:extLst>
              <a:ext uri="{FF2B5EF4-FFF2-40B4-BE49-F238E27FC236}">
                <a16:creationId xmlns:a16="http://schemas.microsoft.com/office/drawing/2014/main" id="{E993C09E-0517-3AFC-E7A9-423F39A43A1C}"/>
              </a:ext>
            </a:extLst>
          </p:cNvPr>
          <p:cNvGrpSpPr/>
          <p:nvPr/>
        </p:nvGrpSpPr>
        <p:grpSpPr>
          <a:xfrm>
            <a:off x="4573313" y="1657106"/>
            <a:ext cx="2621131" cy="2279186"/>
            <a:chOff x="2879064" y="4294949"/>
            <a:chExt cx="2621131" cy="2279186"/>
          </a:xfrm>
        </p:grpSpPr>
        <p:sp>
          <p:nvSpPr>
            <p:cNvPr id="46" name="Rounded Rectangle 3">
              <a:extLst>
                <a:ext uri="{FF2B5EF4-FFF2-40B4-BE49-F238E27FC236}">
                  <a16:creationId xmlns:a16="http://schemas.microsoft.com/office/drawing/2014/main" id="{0BB9A6BF-AF8E-4126-4D89-959C9528EB8F}"/>
                </a:ext>
              </a:extLst>
            </p:cNvPr>
            <p:cNvSpPr/>
            <p:nvPr/>
          </p:nvSpPr>
          <p:spPr>
            <a:xfrm>
              <a:off x="2879064" y="4294949"/>
              <a:ext cx="2621131" cy="2279186"/>
            </a:xfrm>
            <a:prstGeom prst="round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b="1">
                <a:solidFill>
                  <a:srgbClr val="1F316F"/>
                </a:solidFill>
                <a:latin typeface="Century Gothic" panose="020B0502020202020204" pitchFamily="34" charset="0"/>
              </a:endParaRPr>
            </a:p>
            <a:p>
              <a:pPr algn="ctr"/>
              <a:endParaRPr lang="en-US" sz="1600" b="1">
                <a:solidFill>
                  <a:srgbClr val="1F316F"/>
                </a:solidFill>
                <a:latin typeface="Century Gothic" panose="020B0502020202020204" pitchFamily="34" charset="0"/>
              </a:endParaRPr>
            </a:p>
            <a:p>
              <a:pPr algn="ctr"/>
              <a:endParaRPr lang="en-US" sz="1600" b="1">
                <a:solidFill>
                  <a:srgbClr val="1F316F"/>
                </a:solidFill>
                <a:latin typeface="Century Gothic" panose="020B0502020202020204" pitchFamily="34" charset="0"/>
              </a:endParaRPr>
            </a:p>
            <a:p>
              <a:pPr algn="ctr"/>
              <a:r>
                <a:rPr lang="en-US" b="1">
                  <a:solidFill>
                    <a:schemeClr val="accent1"/>
                  </a:solidFill>
                  <a:latin typeface="Century Gothic"/>
                </a:rPr>
                <a:t>Facilitating Business to Startups (B2S) and Government to Startup (G2S) Connects</a:t>
              </a:r>
            </a:p>
          </p:txBody>
        </p:sp>
        <p:pic>
          <p:nvPicPr>
            <p:cNvPr id="56" name="Graphic 55" descr="Blockchain with solid fill">
              <a:extLst>
                <a:ext uri="{FF2B5EF4-FFF2-40B4-BE49-F238E27FC236}">
                  <a16:creationId xmlns:a16="http://schemas.microsoft.com/office/drawing/2014/main" id="{7D8A339A-EF2B-2716-A9C9-84BF7B166E3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33399" y="4309913"/>
              <a:ext cx="712459" cy="712459"/>
            </a:xfrm>
            <a:prstGeom prst="rect">
              <a:avLst/>
            </a:prstGeom>
          </p:spPr>
        </p:pic>
      </p:grpSp>
      <p:sp>
        <p:nvSpPr>
          <p:cNvPr id="9" name="TextBox 8">
            <a:extLst>
              <a:ext uri="{FF2B5EF4-FFF2-40B4-BE49-F238E27FC236}">
                <a16:creationId xmlns:a16="http://schemas.microsoft.com/office/drawing/2014/main" id="{5AEDED77-CADC-71B5-AB06-21371EBA1729}"/>
              </a:ext>
            </a:extLst>
          </p:cNvPr>
          <p:cNvSpPr txBox="1"/>
          <p:nvPr/>
        </p:nvSpPr>
        <p:spPr>
          <a:xfrm>
            <a:off x="170293" y="143951"/>
            <a:ext cx="10714709" cy="615553"/>
          </a:xfrm>
          <a:prstGeom prst="rect">
            <a:avLst/>
          </a:prstGeom>
          <a:noFill/>
        </p:spPr>
        <p:txBody>
          <a:bodyPr wrap="square" rtlCol="0">
            <a:spAutoFit/>
          </a:bodyPr>
          <a:lstStyle/>
          <a:p>
            <a:pPr>
              <a:buClr>
                <a:srgbClr val="000000"/>
              </a:buClr>
              <a:buSzPts val="4400"/>
              <a:defRPr/>
            </a:pPr>
            <a:r>
              <a:rPr lang="en-US" sz="3400" b="1" kern="0">
                <a:solidFill>
                  <a:srgbClr val="ED7D31"/>
                </a:solidFill>
                <a:latin typeface="Calibri" panose="020F0502020204030204" pitchFamily="34" charset="0"/>
                <a:ea typeface="Open Sans"/>
                <a:cs typeface="Calibri" panose="020F0502020204030204" pitchFamily="34" charset="0"/>
              </a:rPr>
              <a:t>Innovating in the Tourism Sector through Startups</a:t>
            </a:r>
            <a:endParaRPr lang="en-IN" sz="3400" b="1" kern="0">
              <a:solidFill>
                <a:srgbClr val="ED7D31"/>
              </a:solidFill>
              <a:latin typeface="Calibri" panose="020F0502020204030204" pitchFamily="34" charset="0"/>
              <a:ea typeface="Open Sans"/>
              <a:cs typeface="Calibri" panose="020F0502020204030204" pitchFamily="34" charset="0"/>
            </a:endParaRPr>
          </a:p>
        </p:txBody>
      </p:sp>
      <p:pic>
        <p:nvPicPr>
          <p:cNvPr id="10" name="Picture 9" descr="Text&#10;&#10;Description automatically generated">
            <a:extLst>
              <a:ext uri="{FF2B5EF4-FFF2-40B4-BE49-F238E27FC236}">
                <a16:creationId xmlns:a16="http://schemas.microsoft.com/office/drawing/2014/main" id="{72E4D3CC-BAD0-8F14-E412-8603E9590D3A}"/>
              </a:ext>
            </a:extLst>
          </p:cNvPr>
          <p:cNvPicPr>
            <a:picLocks noChangeAspect="1"/>
          </p:cNvPicPr>
          <p:nvPr/>
        </p:nvPicPr>
        <p:blipFill rotWithShape="1">
          <a:blip r:embed="rId13">
            <a:extLst>
              <a:ext uri="{28A0092B-C50C-407E-A947-70E740481C1C}">
                <a14:useLocalDpi xmlns:a14="http://schemas.microsoft.com/office/drawing/2010/main" val="0"/>
              </a:ext>
            </a:extLst>
          </a:blip>
          <a:srcRect l="12820" t="29122" r="12503" b="29380"/>
          <a:stretch/>
        </p:blipFill>
        <p:spPr>
          <a:xfrm>
            <a:off x="10178485" y="93176"/>
            <a:ext cx="1792410" cy="747019"/>
          </a:xfrm>
          <a:prstGeom prst="rect">
            <a:avLst/>
          </a:prstGeom>
        </p:spPr>
      </p:pic>
    </p:spTree>
    <p:extLst>
      <p:ext uri="{BB962C8B-B14F-4D97-AF65-F5344CB8AC3E}">
        <p14:creationId xmlns:p14="http://schemas.microsoft.com/office/powerpoint/2010/main" val="844317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42835CB7-9EE2-7741-8FAD-4605A3083FB8}"/>
              </a:ext>
            </a:extLst>
          </p:cNvPr>
          <p:cNvGraphicFramePr/>
          <p:nvPr>
            <p:extLst>
              <p:ext uri="{D42A27DB-BD31-4B8C-83A1-F6EECF244321}">
                <p14:modId xmlns:p14="http://schemas.microsoft.com/office/powerpoint/2010/main" val="3121881574"/>
              </p:ext>
            </p:extLst>
          </p:nvPr>
        </p:nvGraphicFramePr>
        <p:xfrm>
          <a:off x="-135221" y="731552"/>
          <a:ext cx="12188795" cy="62055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3" name="Freeform 42">
            <a:extLst>
              <a:ext uri="{FF2B5EF4-FFF2-40B4-BE49-F238E27FC236}">
                <a16:creationId xmlns:a16="http://schemas.microsoft.com/office/drawing/2014/main" id="{CA655DE0-D899-C844-8B7B-4F9110867BE3}"/>
              </a:ext>
            </a:extLst>
          </p:cNvPr>
          <p:cNvSpPr/>
          <p:nvPr/>
        </p:nvSpPr>
        <p:spPr>
          <a:xfrm>
            <a:off x="802122" y="4243701"/>
            <a:ext cx="548829" cy="578985"/>
          </a:xfrm>
          <a:custGeom>
            <a:avLst/>
            <a:gdLst>
              <a:gd name="connsiteX0" fmla="*/ 548829 w 548829"/>
              <a:gd name="connsiteY0" fmla="*/ 345168 h 578985"/>
              <a:gd name="connsiteX1" fmla="*/ 548829 w 548829"/>
              <a:gd name="connsiteY1" fmla="*/ 90219 h 578985"/>
              <a:gd name="connsiteX2" fmla="*/ 67664 w 548829"/>
              <a:gd name="connsiteY2" fmla="*/ 90219 h 578985"/>
              <a:gd name="connsiteX3" fmla="*/ 67664 w 548829"/>
              <a:gd name="connsiteY3" fmla="*/ 59394 h 578985"/>
              <a:gd name="connsiteX4" fmla="*/ 8270 w 548829"/>
              <a:gd name="connsiteY4" fmla="*/ 0 h 578985"/>
              <a:gd name="connsiteX5" fmla="*/ 7518 w 548829"/>
              <a:gd name="connsiteY5" fmla="*/ 0 h 578985"/>
              <a:gd name="connsiteX6" fmla="*/ 0 w 548829"/>
              <a:gd name="connsiteY6" fmla="*/ 7518 h 578985"/>
              <a:gd name="connsiteX7" fmla="*/ 7518 w 548829"/>
              <a:gd name="connsiteY7" fmla="*/ 15036 h 578985"/>
              <a:gd name="connsiteX8" fmla="*/ 8270 w 548829"/>
              <a:gd name="connsiteY8" fmla="*/ 15036 h 578985"/>
              <a:gd name="connsiteX9" fmla="*/ 52627 w 548829"/>
              <a:gd name="connsiteY9" fmla="*/ 59394 h 578985"/>
              <a:gd name="connsiteX10" fmla="*/ 52627 w 548829"/>
              <a:gd name="connsiteY10" fmla="*/ 436056 h 578985"/>
              <a:gd name="connsiteX11" fmla="*/ 102142 w 548829"/>
              <a:gd name="connsiteY11" fmla="*/ 488526 h 578985"/>
              <a:gd name="connsiteX12" fmla="*/ 86226 w 548829"/>
              <a:gd name="connsiteY12" fmla="*/ 555778 h 578985"/>
              <a:gd name="connsiteX13" fmla="*/ 153478 w 548829"/>
              <a:gd name="connsiteY13" fmla="*/ 571695 h 578985"/>
              <a:gd name="connsiteX14" fmla="*/ 169395 w 548829"/>
              <a:gd name="connsiteY14" fmla="*/ 504442 h 578985"/>
              <a:gd name="connsiteX15" fmla="*/ 153732 w 548829"/>
              <a:gd name="connsiteY15" fmla="*/ 488684 h 578985"/>
              <a:gd name="connsiteX16" fmla="*/ 432658 w 548829"/>
              <a:gd name="connsiteY16" fmla="*/ 488684 h 578985"/>
              <a:gd name="connsiteX17" fmla="*/ 417179 w 548829"/>
              <a:gd name="connsiteY17" fmla="*/ 556038 h 578985"/>
              <a:gd name="connsiteX18" fmla="*/ 484533 w 548829"/>
              <a:gd name="connsiteY18" fmla="*/ 571517 h 578985"/>
              <a:gd name="connsiteX19" fmla="*/ 500013 w 548829"/>
              <a:gd name="connsiteY19" fmla="*/ 504163 h 578985"/>
              <a:gd name="connsiteX20" fmla="*/ 484533 w 548829"/>
              <a:gd name="connsiteY20" fmla="*/ 488684 h 578985"/>
              <a:gd name="connsiteX21" fmla="*/ 541311 w 548829"/>
              <a:gd name="connsiteY21" fmla="*/ 488684 h 578985"/>
              <a:gd name="connsiteX22" fmla="*/ 548829 w 548829"/>
              <a:gd name="connsiteY22" fmla="*/ 481165 h 578985"/>
              <a:gd name="connsiteX23" fmla="*/ 541311 w 548829"/>
              <a:gd name="connsiteY23" fmla="*/ 473647 h 578985"/>
              <a:gd name="connsiteX24" fmla="*/ 105255 w 548829"/>
              <a:gd name="connsiteY24" fmla="*/ 473647 h 578985"/>
              <a:gd name="connsiteX25" fmla="*/ 67664 w 548829"/>
              <a:gd name="connsiteY25" fmla="*/ 436056 h 578985"/>
              <a:gd name="connsiteX26" fmla="*/ 67664 w 548829"/>
              <a:gd name="connsiteY26" fmla="*/ 390278 h 578985"/>
              <a:gd name="connsiteX27" fmla="*/ 458611 w 548829"/>
              <a:gd name="connsiteY27" fmla="*/ 563866 h 578985"/>
              <a:gd name="connsiteX28" fmla="*/ 424779 w 548829"/>
              <a:gd name="connsiteY28" fmla="*/ 530034 h 578985"/>
              <a:gd name="connsiteX29" fmla="*/ 458611 w 548829"/>
              <a:gd name="connsiteY29" fmla="*/ 496202 h 578985"/>
              <a:gd name="connsiteX30" fmla="*/ 492443 w 548829"/>
              <a:gd name="connsiteY30" fmla="*/ 530034 h 578985"/>
              <a:gd name="connsiteX31" fmla="*/ 458611 w 548829"/>
              <a:gd name="connsiteY31" fmla="*/ 563866 h 578985"/>
              <a:gd name="connsiteX32" fmla="*/ 127810 w 548829"/>
              <a:gd name="connsiteY32" fmla="*/ 563866 h 578985"/>
              <a:gd name="connsiteX33" fmla="*/ 93978 w 548829"/>
              <a:gd name="connsiteY33" fmla="*/ 530034 h 578985"/>
              <a:gd name="connsiteX34" fmla="*/ 127810 w 548829"/>
              <a:gd name="connsiteY34" fmla="*/ 496202 h 578985"/>
              <a:gd name="connsiteX35" fmla="*/ 161641 w 548829"/>
              <a:gd name="connsiteY35" fmla="*/ 530034 h 578985"/>
              <a:gd name="connsiteX36" fmla="*/ 127810 w 548829"/>
              <a:gd name="connsiteY36" fmla="*/ 563866 h 578985"/>
              <a:gd name="connsiteX37" fmla="*/ 67664 w 548829"/>
              <a:gd name="connsiteY37" fmla="*/ 195473 h 578985"/>
              <a:gd name="connsiteX38" fmla="*/ 172919 w 548829"/>
              <a:gd name="connsiteY38" fmla="*/ 195473 h 578985"/>
              <a:gd name="connsiteX39" fmla="*/ 172919 w 548829"/>
              <a:gd name="connsiteY39" fmla="*/ 270656 h 578985"/>
              <a:gd name="connsiteX40" fmla="*/ 67664 w 548829"/>
              <a:gd name="connsiteY40" fmla="*/ 270656 h 578985"/>
              <a:gd name="connsiteX41" fmla="*/ 413501 w 548829"/>
              <a:gd name="connsiteY41" fmla="*/ 270656 h 578985"/>
              <a:gd name="connsiteX42" fmla="*/ 308247 w 548829"/>
              <a:gd name="connsiteY42" fmla="*/ 270656 h 578985"/>
              <a:gd name="connsiteX43" fmla="*/ 308247 w 548829"/>
              <a:gd name="connsiteY43" fmla="*/ 195473 h 578985"/>
              <a:gd name="connsiteX44" fmla="*/ 413501 w 548829"/>
              <a:gd name="connsiteY44" fmla="*/ 195473 h 578985"/>
              <a:gd name="connsiteX45" fmla="*/ 428538 w 548829"/>
              <a:gd name="connsiteY45" fmla="*/ 195473 h 578985"/>
              <a:gd name="connsiteX46" fmla="*/ 533793 w 548829"/>
              <a:gd name="connsiteY46" fmla="*/ 195473 h 578985"/>
              <a:gd name="connsiteX47" fmla="*/ 533793 w 548829"/>
              <a:gd name="connsiteY47" fmla="*/ 270656 h 578985"/>
              <a:gd name="connsiteX48" fmla="*/ 428538 w 548829"/>
              <a:gd name="connsiteY48" fmla="*/ 270656 h 578985"/>
              <a:gd name="connsiteX49" fmla="*/ 308247 w 548829"/>
              <a:gd name="connsiteY49" fmla="*/ 285692 h 578985"/>
              <a:gd name="connsiteX50" fmla="*/ 413501 w 548829"/>
              <a:gd name="connsiteY50" fmla="*/ 285692 h 578985"/>
              <a:gd name="connsiteX51" fmla="*/ 413501 w 548829"/>
              <a:gd name="connsiteY51" fmla="*/ 342748 h 578985"/>
              <a:gd name="connsiteX52" fmla="*/ 308247 w 548829"/>
              <a:gd name="connsiteY52" fmla="*/ 352604 h 578985"/>
              <a:gd name="connsiteX53" fmla="*/ 293210 w 548829"/>
              <a:gd name="connsiteY53" fmla="*/ 354025 h 578985"/>
              <a:gd name="connsiteX54" fmla="*/ 187955 w 548829"/>
              <a:gd name="connsiteY54" fmla="*/ 363881 h 578985"/>
              <a:gd name="connsiteX55" fmla="*/ 187955 w 548829"/>
              <a:gd name="connsiteY55" fmla="*/ 285692 h 578985"/>
              <a:gd name="connsiteX56" fmla="*/ 293210 w 548829"/>
              <a:gd name="connsiteY56" fmla="*/ 285692 h 578985"/>
              <a:gd name="connsiteX57" fmla="*/ 308247 w 548829"/>
              <a:gd name="connsiteY57" fmla="*/ 180437 h 578985"/>
              <a:gd name="connsiteX58" fmla="*/ 308247 w 548829"/>
              <a:gd name="connsiteY58" fmla="*/ 105255 h 578985"/>
              <a:gd name="connsiteX59" fmla="*/ 413501 w 548829"/>
              <a:gd name="connsiteY59" fmla="*/ 105255 h 578985"/>
              <a:gd name="connsiteX60" fmla="*/ 413501 w 548829"/>
              <a:gd name="connsiteY60" fmla="*/ 180437 h 578985"/>
              <a:gd name="connsiteX61" fmla="*/ 293210 w 548829"/>
              <a:gd name="connsiteY61" fmla="*/ 180437 h 578985"/>
              <a:gd name="connsiteX62" fmla="*/ 187955 w 548829"/>
              <a:gd name="connsiteY62" fmla="*/ 180437 h 578985"/>
              <a:gd name="connsiteX63" fmla="*/ 187955 w 548829"/>
              <a:gd name="connsiteY63" fmla="*/ 105255 h 578985"/>
              <a:gd name="connsiteX64" fmla="*/ 293210 w 548829"/>
              <a:gd name="connsiteY64" fmla="*/ 105255 h 578985"/>
              <a:gd name="connsiteX65" fmla="*/ 293210 w 548829"/>
              <a:gd name="connsiteY65" fmla="*/ 195473 h 578985"/>
              <a:gd name="connsiteX66" fmla="*/ 293210 w 548829"/>
              <a:gd name="connsiteY66" fmla="*/ 270656 h 578985"/>
              <a:gd name="connsiteX67" fmla="*/ 187955 w 548829"/>
              <a:gd name="connsiteY67" fmla="*/ 270656 h 578985"/>
              <a:gd name="connsiteX68" fmla="*/ 187955 w 548829"/>
              <a:gd name="connsiteY68" fmla="*/ 195473 h 578985"/>
              <a:gd name="connsiteX69" fmla="*/ 67664 w 548829"/>
              <a:gd name="connsiteY69" fmla="*/ 285692 h 578985"/>
              <a:gd name="connsiteX70" fmla="*/ 172919 w 548829"/>
              <a:gd name="connsiteY70" fmla="*/ 285692 h 578985"/>
              <a:gd name="connsiteX71" fmla="*/ 172919 w 548829"/>
              <a:gd name="connsiteY71" fmla="*/ 365302 h 578985"/>
              <a:gd name="connsiteX72" fmla="*/ 67664 w 548829"/>
              <a:gd name="connsiteY72" fmla="*/ 375159 h 578985"/>
              <a:gd name="connsiteX73" fmla="*/ 428538 w 548829"/>
              <a:gd name="connsiteY73" fmla="*/ 341327 h 578985"/>
              <a:gd name="connsiteX74" fmla="*/ 428538 w 548829"/>
              <a:gd name="connsiteY74" fmla="*/ 285692 h 578985"/>
              <a:gd name="connsiteX75" fmla="*/ 533793 w 548829"/>
              <a:gd name="connsiteY75" fmla="*/ 285692 h 578985"/>
              <a:gd name="connsiteX76" fmla="*/ 533793 w 548829"/>
              <a:gd name="connsiteY76" fmla="*/ 331470 h 578985"/>
              <a:gd name="connsiteX77" fmla="*/ 533793 w 548829"/>
              <a:gd name="connsiteY77" fmla="*/ 180437 h 578985"/>
              <a:gd name="connsiteX78" fmla="*/ 428538 w 548829"/>
              <a:gd name="connsiteY78" fmla="*/ 180437 h 578985"/>
              <a:gd name="connsiteX79" fmla="*/ 428538 w 548829"/>
              <a:gd name="connsiteY79" fmla="*/ 105255 h 578985"/>
              <a:gd name="connsiteX80" fmla="*/ 533793 w 548829"/>
              <a:gd name="connsiteY80" fmla="*/ 105255 h 578985"/>
              <a:gd name="connsiteX81" fmla="*/ 172919 w 548829"/>
              <a:gd name="connsiteY81" fmla="*/ 105255 h 578985"/>
              <a:gd name="connsiteX82" fmla="*/ 172919 w 548829"/>
              <a:gd name="connsiteY82" fmla="*/ 180437 h 578985"/>
              <a:gd name="connsiteX83" fmla="*/ 67664 w 548829"/>
              <a:gd name="connsiteY83" fmla="*/ 180437 h 578985"/>
              <a:gd name="connsiteX84" fmla="*/ 67664 w 548829"/>
              <a:gd name="connsiteY84" fmla="*/ 105255 h 578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48829" h="578985">
                <a:moveTo>
                  <a:pt x="548829" y="345168"/>
                </a:moveTo>
                <a:lnTo>
                  <a:pt x="548829" y="90219"/>
                </a:lnTo>
                <a:lnTo>
                  <a:pt x="67664" y="90219"/>
                </a:lnTo>
                <a:lnTo>
                  <a:pt x="67664" y="59394"/>
                </a:lnTo>
                <a:cubicBezTo>
                  <a:pt x="67626" y="26607"/>
                  <a:pt x="41057" y="37"/>
                  <a:pt x="8270" y="0"/>
                </a:cubicBezTo>
                <a:lnTo>
                  <a:pt x="7518" y="0"/>
                </a:lnTo>
                <a:cubicBezTo>
                  <a:pt x="3366" y="0"/>
                  <a:pt x="0" y="3366"/>
                  <a:pt x="0" y="7518"/>
                </a:cubicBezTo>
                <a:cubicBezTo>
                  <a:pt x="0" y="11671"/>
                  <a:pt x="3366" y="15036"/>
                  <a:pt x="7518" y="15036"/>
                </a:cubicBezTo>
                <a:lnTo>
                  <a:pt x="8270" y="15036"/>
                </a:lnTo>
                <a:cubicBezTo>
                  <a:pt x="32758" y="15061"/>
                  <a:pt x="52603" y="34906"/>
                  <a:pt x="52627" y="59394"/>
                </a:cubicBezTo>
                <a:lnTo>
                  <a:pt x="52627" y="436056"/>
                </a:lnTo>
                <a:cubicBezTo>
                  <a:pt x="52662" y="463887"/>
                  <a:pt x="74360" y="486880"/>
                  <a:pt x="102142" y="488526"/>
                </a:cubicBezTo>
                <a:cubicBezTo>
                  <a:pt x="79176" y="502702"/>
                  <a:pt x="72050" y="532812"/>
                  <a:pt x="86226" y="555778"/>
                </a:cubicBezTo>
                <a:cubicBezTo>
                  <a:pt x="100402" y="578745"/>
                  <a:pt x="130512" y="585871"/>
                  <a:pt x="153478" y="571695"/>
                </a:cubicBezTo>
                <a:cubicBezTo>
                  <a:pt x="176445" y="557519"/>
                  <a:pt x="183571" y="527409"/>
                  <a:pt x="169395" y="504442"/>
                </a:cubicBezTo>
                <a:cubicBezTo>
                  <a:pt x="165453" y="498056"/>
                  <a:pt x="160094" y="492664"/>
                  <a:pt x="153732" y="488684"/>
                </a:cubicBezTo>
                <a:lnTo>
                  <a:pt x="432658" y="488684"/>
                </a:lnTo>
                <a:cubicBezTo>
                  <a:pt x="409784" y="503009"/>
                  <a:pt x="402854" y="533164"/>
                  <a:pt x="417179" y="556038"/>
                </a:cubicBezTo>
                <a:cubicBezTo>
                  <a:pt x="431504" y="578912"/>
                  <a:pt x="461659" y="585842"/>
                  <a:pt x="484533" y="571517"/>
                </a:cubicBezTo>
                <a:cubicBezTo>
                  <a:pt x="507408" y="557192"/>
                  <a:pt x="514337" y="527036"/>
                  <a:pt x="500013" y="504163"/>
                </a:cubicBezTo>
                <a:cubicBezTo>
                  <a:pt x="496090" y="497899"/>
                  <a:pt x="490797" y="492607"/>
                  <a:pt x="484533" y="488684"/>
                </a:cubicBezTo>
                <a:lnTo>
                  <a:pt x="541311" y="488684"/>
                </a:lnTo>
                <a:cubicBezTo>
                  <a:pt x="545463" y="488684"/>
                  <a:pt x="548829" y="485318"/>
                  <a:pt x="548829" y="481165"/>
                </a:cubicBezTo>
                <a:cubicBezTo>
                  <a:pt x="548829" y="477013"/>
                  <a:pt x="545463" y="473647"/>
                  <a:pt x="541311" y="473647"/>
                </a:cubicBezTo>
                <a:lnTo>
                  <a:pt x="105255" y="473647"/>
                </a:lnTo>
                <a:cubicBezTo>
                  <a:pt x="84504" y="473622"/>
                  <a:pt x="67689" y="456807"/>
                  <a:pt x="67664" y="436056"/>
                </a:cubicBezTo>
                <a:lnTo>
                  <a:pt x="67664" y="390278"/>
                </a:lnTo>
                <a:close/>
                <a:moveTo>
                  <a:pt x="458611" y="563866"/>
                </a:moveTo>
                <a:cubicBezTo>
                  <a:pt x="439926" y="563866"/>
                  <a:pt x="424779" y="548719"/>
                  <a:pt x="424779" y="530034"/>
                </a:cubicBezTo>
                <a:cubicBezTo>
                  <a:pt x="424779" y="511349"/>
                  <a:pt x="439926" y="496202"/>
                  <a:pt x="458611" y="496202"/>
                </a:cubicBezTo>
                <a:cubicBezTo>
                  <a:pt x="477296" y="496202"/>
                  <a:pt x="492443" y="511349"/>
                  <a:pt x="492443" y="530034"/>
                </a:cubicBezTo>
                <a:cubicBezTo>
                  <a:pt x="492422" y="548710"/>
                  <a:pt x="477287" y="563845"/>
                  <a:pt x="458611" y="563866"/>
                </a:cubicBezTo>
                <a:close/>
                <a:moveTo>
                  <a:pt x="127810" y="563866"/>
                </a:moveTo>
                <a:cubicBezTo>
                  <a:pt x="109125" y="563866"/>
                  <a:pt x="93978" y="548719"/>
                  <a:pt x="93978" y="530034"/>
                </a:cubicBezTo>
                <a:cubicBezTo>
                  <a:pt x="93978" y="511349"/>
                  <a:pt x="109125" y="496202"/>
                  <a:pt x="127810" y="496202"/>
                </a:cubicBezTo>
                <a:cubicBezTo>
                  <a:pt x="146495" y="496202"/>
                  <a:pt x="161641" y="511349"/>
                  <a:pt x="161641" y="530034"/>
                </a:cubicBezTo>
                <a:cubicBezTo>
                  <a:pt x="161620" y="548710"/>
                  <a:pt x="146486" y="563845"/>
                  <a:pt x="127810" y="563866"/>
                </a:cubicBezTo>
                <a:close/>
                <a:moveTo>
                  <a:pt x="67664" y="195473"/>
                </a:moveTo>
                <a:lnTo>
                  <a:pt x="172919" y="195473"/>
                </a:lnTo>
                <a:lnTo>
                  <a:pt x="172919" y="270656"/>
                </a:lnTo>
                <a:lnTo>
                  <a:pt x="67664" y="270656"/>
                </a:lnTo>
                <a:close/>
                <a:moveTo>
                  <a:pt x="413501" y="270656"/>
                </a:moveTo>
                <a:lnTo>
                  <a:pt x="308247" y="270656"/>
                </a:lnTo>
                <a:lnTo>
                  <a:pt x="308247" y="195473"/>
                </a:lnTo>
                <a:lnTo>
                  <a:pt x="413501" y="195473"/>
                </a:lnTo>
                <a:close/>
                <a:moveTo>
                  <a:pt x="428538" y="195473"/>
                </a:moveTo>
                <a:lnTo>
                  <a:pt x="533793" y="195473"/>
                </a:lnTo>
                <a:lnTo>
                  <a:pt x="533793" y="270656"/>
                </a:lnTo>
                <a:lnTo>
                  <a:pt x="428538" y="270656"/>
                </a:lnTo>
                <a:close/>
                <a:moveTo>
                  <a:pt x="308247" y="285692"/>
                </a:moveTo>
                <a:lnTo>
                  <a:pt x="413501" y="285692"/>
                </a:lnTo>
                <a:lnTo>
                  <a:pt x="413501" y="342748"/>
                </a:lnTo>
                <a:lnTo>
                  <a:pt x="308247" y="352604"/>
                </a:lnTo>
                <a:close/>
                <a:moveTo>
                  <a:pt x="293210" y="354025"/>
                </a:moveTo>
                <a:lnTo>
                  <a:pt x="187955" y="363881"/>
                </a:lnTo>
                <a:lnTo>
                  <a:pt x="187955" y="285692"/>
                </a:lnTo>
                <a:lnTo>
                  <a:pt x="293210" y="285692"/>
                </a:lnTo>
                <a:close/>
                <a:moveTo>
                  <a:pt x="308247" y="180437"/>
                </a:moveTo>
                <a:lnTo>
                  <a:pt x="308247" y="105255"/>
                </a:lnTo>
                <a:lnTo>
                  <a:pt x="413501" y="105255"/>
                </a:lnTo>
                <a:lnTo>
                  <a:pt x="413501" y="180437"/>
                </a:lnTo>
                <a:close/>
                <a:moveTo>
                  <a:pt x="293210" y="180437"/>
                </a:moveTo>
                <a:lnTo>
                  <a:pt x="187955" y="180437"/>
                </a:lnTo>
                <a:lnTo>
                  <a:pt x="187955" y="105255"/>
                </a:lnTo>
                <a:lnTo>
                  <a:pt x="293210" y="105255"/>
                </a:lnTo>
                <a:close/>
                <a:moveTo>
                  <a:pt x="293210" y="195473"/>
                </a:moveTo>
                <a:lnTo>
                  <a:pt x="293210" y="270656"/>
                </a:lnTo>
                <a:lnTo>
                  <a:pt x="187955" y="270656"/>
                </a:lnTo>
                <a:lnTo>
                  <a:pt x="187955" y="195473"/>
                </a:lnTo>
                <a:close/>
                <a:moveTo>
                  <a:pt x="67664" y="285692"/>
                </a:moveTo>
                <a:lnTo>
                  <a:pt x="172919" y="285692"/>
                </a:lnTo>
                <a:lnTo>
                  <a:pt x="172919" y="365302"/>
                </a:lnTo>
                <a:lnTo>
                  <a:pt x="67664" y="375159"/>
                </a:lnTo>
                <a:close/>
                <a:moveTo>
                  <a:pt x="428538" y="341327"/>
                </a:moveTo>
                <a:lnTo>
                  <a:pt x="428538" y="285692"/>
                </a:lnTo>
                <a:lnTo>
                  <a:pt x="533793" y="285692"/>
                </a:lnTo>
                <a:lnTo>
                  <a:pt x="533793" y="331470"/>
                </a:lnTo>
                <a:close/>
                <a:moveTo>
                  <a:pt x="533793" y="180437"/>
                </a:moveTo>
                <a:lnTo>
                  <a:pt x="428538" y="180437"/>
                </a:lnTo>
                <a:lnTo>
                  <a:pt x="428538" y="105255"/>
                </a:lnTo>
                <a:lnTo>
                  <a:pt x="533793" y="105255"/>
                </a:lnTo>
                <a:close/>
                <a:moveTo>
                  <a:pt x="172919" y="105255"/>
                </a:moveTo>
                <a:lnTo>
                  <a:pt x="172919" y="180437"/>
                </a:lnTo>
                <a:lnTo>
                  <a:pt x="67664" y="180437"/>
                </a:lnTo>
                <a:lnTo>
                  <a:pt x="67664" y="105255"/>
                </a:lnTo>
                <a:close/>
              </a:path>
            </a:pathLst>
          </a:custGeom>
          <a:solidFill>
            <a:schemeClr val="accent4"/>
          </a:solidFill>
          <a:ln w="7441"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4" name="Freeform 40">
            <a:extLst>
              <a:ext uri="{FF2B5EF4-FFF2-40B4-BE49-F238E27FC236}">
                <a16:creationId xmlns:a16="http://schemas.microsoft.com/office/drawing/2014/main" id="{C31A8EBA-E208-4ECF-A530-C827C54BBC0B}"/>
              </a:ext>
            </a:extLst>
          </p:cNvPr>
          <p:cNvSpPr/>
          <p:nvPr/>
        </p:nvSpPr>
        <p:spPr>
          <a:xfrm>
            <a:off x="948583" y="2895812"/>
            <a:ext cx="402368" cy="533188"/>
          </a:xfrm>
          <a:custGeom>
            <a:avLst/>
            <a:gdLst>
              <a:gd name="connsiteX0" fmla="*/ 0 w 365789"/>
              <a:gd name="connsiteY0" fmla="*/ 250918 h 484716"/>
              <a:gd name="connsiteX1" fmla="*/ 233798 w 365789"/>
              <a:gd name="connsiteY1" fmla="*/ 484716 h 484716"/>
              <a:gd name="connsiteX2" fmla="*/ 243034 w 365789"/>
              <a:gd name="connsiteY2" fmla="*/ 475480 h 484716"/>
              <a:gd name="connsiteX3" fmla="*/ 15879 w 365789"/>
              <a:gd name="connsiteY3" fmla="*/ 248325 h 484716"/>
              <a:gd name="connsiteX4" fmla="*/ 15925 w 365789"/>
              <a:gd name="connsiteY4" fmla="*/ 248214 h 484716"/>
              <a:gd name="connsiteX5" fmla="*/ 111696 w 365789"/>
              <a:gd name="connsiteY5" fmla="*/ 248214 h 484716"/>
              <a:gd name="connsiteX6" fmla="*/ 234850 w 365789"/>
              <a:gd name="connsiteY6" fmla="*/ 130639 h 484716"/>
              <a:gd name="connsiteX7" fmla="*/ 365789 w 365789"/>
              <a:gd name="connsiteY7" fmla="*/ 130639 h 484716"/>
              <a:gd name="connsiteX8" fmla="*/ 365789 w 365789"/>
              <a:gd name="connsiteY8" fmla="*/ 117575 h 484716"/>
              <a:gd name="connsiteX9" fmla="*/ 234850 w 365789"/>
              <a:gd name="connsiteY9" fmla="*/ 117575 h 484716"/>
              <a:gd name="connsiteX10" fmla="*/ 166643 w 365789"/>
              <a:gd name="connsiteY10" fmla="*/ 13064 h 484716"/>
              <a:gd name="connsiteX11" fmla="*/ 365789 w 365789"/>
              <a:gd name="connsiteY11" fmla="*/ 13064 h 484716"/>
              <a:gd name="connsiteX12" fmla="*/ 365789 w 365789"/>
              <a:gd name="connsiteY12" fmla="*/ 0 h 484716"/>
              <a:gd name="connsiteX13" fmla="*/ 0 w 365789"/>
              <a:gd name="connsiteY13" fmla="*/ 0 h 484716"/>
              <a:gd name="connsiteX14" fmla="*/ 0 w 365789"/>
              <a:gd name="connsiteY14" fmla="*/ 13064 h 484716"/>
              <a:gd name="connsiteX15" fmla="*/ 111696 w 365789"/>
              <a:gd name="connsiteY15" fmla="*/ 13064 h 484716"/>
              <a:gd name="connsiteX16" fmla="*/ 221786 w 365789"/>
              <a:gd name="connsiteY16" fmla="*/ 117575 h 484716"/>
              <a:gd name="connsiteX17" fmla="*/ 0 w 365789"/>
              <a:gd name="connsiteY17" fmla="*/ 117575 h 484716"/>
              <a:gd name="connsiteX18" fmla="*/ 0 w 365789"/>
              <a:gd name="connsiteY18" fmla="*/ 130639 h 484716"/>
              <a:gd name="connsiteX19" fmla="*/ 221786 w 365789"/>
              <a:gd name="connsiteY19" fmla="*/ 130639 h 484716"/>
              <a:gd name="connsiteX20" fmla="*/ 111696 w 365789"/>
              <a:gd name="connsiteY20" fmla="*/ 235150 h 484716"/>
              <a:gd name="connsiteX21" fmla="*/ 0 w 365789"/>
              <a:gd name="connsiteY21" fmla="*/ 235150 h 48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5789" h="484716">
                <a:moveTo>
                  <a:pt x="0" y="250918"/>
                </a:moveTo>
                <a:lnTo>
                  <a:pt x="233798" y="484716"/>
                </a:lnTo>
                <a:lnTo>
                  <a:pt x="243034" y="475480"/>
                </a:lnTo>
                <a:lnTo>
                  <a:pt x="15879" y="248325"/>
                </a:lnTo>
                <a:cubicBezTo>
                  <a:pt x="15820" y="248266"/>
                  <a:pt x="15840" y="248214"/>
                  <a:pt x="15925" y="248214"/>
                </a:cubicBezTo>
                <a:lnTo>
                  <a:pt x="111696" y="248214"/>
                </a:lnTo>
                <a:cubicBezTo>
                  <a:pt x="177523" y="248109"/>
                  <a:pt x="231695" y="196390"/>
                  <a:pt x="234850" y="130639"/>
                </a:cubicBezTo>
                <a:lnTo>
                  <a:pt x="365789" y="130639"/>
                </a:lnTo>
                <a:lnTo>
                  <a:pt x="365789" y="117575"/>
                </a:lnTo>
                <a:lnTo>
                  <a:pt x="234850" y="117575"/>
                </a:lnTo>
                <a:cubicBezTo>
                  <a:pt x="232693" y="72965"/>
                  <a:pt x="206609" y="32999"/>
                  <a:pt x="166643" y="13064"/>
                </a:cubicBezTo>
                <a:lnTo>
                  <a:pt x="365789" y="13064"/>
                </a:lnTo>
                <a:lnTo>
                  <a:pt x="365789" y="0"/>
                </a:lnTo>
                <a:lnTo>
                  <a:pt x="0" y="0"/>
                </a:lnTo>
                <a:lnTo>
                  <a:pt x="0" y="13064"/>
                </a:lnTo>
                <a:lnTo>
                  <a:pt x="111696" y="13064"/>
                </a:lnTo>
                <a:cubicBezTo>
                  <a:pt x="170315" y="13160"/>
                  <a:pt x="218645" y="59040"/>
                  <a:pt x="221786" y="117575"/>
                </a:cubicBezTo>
                <a:lnTo>
                  <a:pt x="0" y="117575"/>
                </a:lnTo>
                <a:lnTo>
                  <a:pt x="0" y="130639"/>
                </a:lnTo>
                <a:lnTo>
                  <a:pt x="221786" y="130639"/>
                </a:lnTo>
                <a:cubicBezTo>
                  <a:pt x="218645" y="189174"/>
                  <a:pt x="170315" y="235054"/>
                  <a:pt x="111696" y="235150"/>
                </a:cubicBezTo>
                <a:lnTo>
                  <a:pt x="0" y="235150"/>
                </a:lnTo>
                <a:close/>
              </a:path>
            </a:pathLst>
          </a:custGeom>
          <a:solidFill>
            <a:schemeClr val="accent4"/>
          </a:solidFill>
          <a:ln w="644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pic>
        <p:nvPicPr>
          <p:cNvPr id="9" name="Graphic 8" descr="Document outline">
            <a:extLst>
              <a:ext uri="{FF2B5EF4-FFF2-40B4-BE49-F238E27FC236}">
                <a16:creationId xmlns:a16="http://schemas.microsoft.com/office/drawing/2014/main" id="{44017063-1091-4184-A590-7B06DE48C42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1580" y="5637387"/>
            <a:ext cx="687003" cy="687003"/>
          </a:xfrm>
          <a:prstGeom prst="rect">
            <a:avLst/>
          </a:prstGeom>
        </p:spPr>
      </p:pic>
      <p:cxnSp>
        <p:nvCxnSpPr>
          <p:cNvPr id="55" name="Straight Connector 54">
            <a:extLst>
              <a:ext uri="{FF2B5EF4-FFF2-40B4-BE49-F238E27FC236}">
                <a16:creationId xmlns:a16="http://schemas.microsoft.com/office/drawing/2014/main" id="{FEB4A2B3-26F6-4510-96F8-353C94E8CB30}"/>
              </a:ext>
            </a:extLst>
          </p:cNvPr>
          <p:cNvCxnSpPr/>
          <p:nvPr/>
        </p:nvCxnSpPr>
        <p:spPr>
          <a:xfrm>
            <a:off x="0" y="849539"/>
            <a:ext cx="12192000" cy="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6D73381A-D47E-426B-8611-1CDFFFD9D0AF}"/>
              </a:ext>
            </a:extLst>
          </p:cNvPr>
          <p:cNvSpPr txBox="1"/>
          <p:nvPr/>
        </p:nvSpPr>
        <p:spPr>
          <a:xfrm flipH="1">
            <a:off x="0" y="239109"/>
            <a:ext cx="10107118" cy="492443"/>
          </a:xfrm>
          <a:prstGeom prst="rect">
            <a:avLst/>
          </a:prstGeom>
          <a:noFill/>
        </p:spPr>
        <p:txBody>
          <a:bodyPr wrap="square" lIns="91440" tIns="45720" rIns="91440" bIns="45720" rtlCol="0" anchor="t">
            <a:spAutoFit/>
          </a:bodyPr>
          <a:lstStyle>
            <a:defPPr>
              <a:defRPr lang="en-US"/>
            </a:defPPr>
            <a:lvl1pPr>
              <a:defRPr sz="3400" b="1">
                <a:latin typeface="Arial" panose="020B0604020202020204" pitchFamily="34" charset="0"/>
                <a:cs typeface="Arial" panose="020B0604020202020204" pitchFamily="34" charset="0"/>
              </a:defRPr>
            </a:lvl1pPr>
          </a:lstStyle>
          <a:p>
            <a:pPr defTabSz="457200">
              <a:defRPr/>
            </a:pPr>
            <a:r>
              <a:rPr kumimoji="0" lang="en-US" sz="2600" b="1" i="0" u="none" strike="noStrike" kern="1200" cap="none" spc="0" normalizeH="0" baseline="0" noProof="0">
                <a:ln>
                  <a:noFill/>
                </a:ln>
                <a:solidFill>
                  <a:schemeClr val="accent2"/>
                </a:solidFill>
                <a:effectLst/>
                <a:uLnTx/>
                <a:uFillTx/>
                <a:latin typeface="Arial"/>
                <a:cs typeface="Arial"/>
              </a:rPr>
              <a:t>Modes of Engagements</a:t>
            </a:r>
            <a:r>
              <a:rPr lang="en-US" sz="2600">
                <a:solidFill>
                  <a:schemeClr val="accent2"/>
                </a:solidFill>
                <a:latin typeface="Arial"/>
                <a:cs typeface="Arial"/>
              </a:rPr>
              <a:t> for Global Tourism Investment Summit</a:t>
            </a:r>
            <a:endParaRPr kumimoji="0" lang="en-IN" sz="2600" b="1" i="0" u="none" strike="noStrike" kern="1200" cap="none" spc="0" normalizeH="0" baseline="0" noProof="0">
              <a:ln>
                <a:noFill/>
              </a:ln>
              <a:solidFill>
                <a:schemeClr val="accent2"/>
              </a:solidFill>
              <a:effectLst/>
              <a:uLnTx/>
              <a:uFillTx/>
              <a:latin typeface="Arial" panose="020B0604020202020204" pitchFamily="34" charset="0"/>
              <a:ea typeface="+mn-ea"/>
              <a:cs typeface="Arial" panose="020B0604020202020204" pitchFamily="34" charset="0"/>
            </a:endParaRPr>
          </a:p>
        </p:txBody>
      </p:sp>
      <p:sp>
        <p:nvSpPr>
          <p:cNvPr id="3" name="Freeform 41">
            <a:extLst>
              <a:ext uri="{FF2B5EF4-FFF2-40B4-BE49-F238E27FC236}">
                <a16:creationId xmlns:a16="http://schemas.microsoft.com/office/drawing/2014/main" id="{CF637D26-E7C2-2278-52F8-B18103AD3E24}"/>
              </a:ext>
            </a:extLst>
          </p:cNvPr>
          <p:cNvSpPr/>
          <p:nvPr/>
        </p:nvSpPr>
        <p:spPr>
          <a:xfrm>
            <a:off x="319389" y="1434648"/>
            <a:ext cx="571384" cy="541311"/>
          </a:xfrm>
          <a:custGeom>
            <a:avLst/>
            <a:gdLst>
              <a:gd name="connsiteX0" fmla="*/ 518757 w 571384"/>
              <a:gd name="connsiteY0" fmla="*/ 473806 h 541311"/>
              <a:gd name="connsiteX1" fmla="*/ 518757 w 571384"/>
              <a:gd name="connsiteY1" fmla="*/ 451093 h 541311"/>
              <a:gd name="connsiteX2" fmla="*/ 496202 w 571384"/>
              <a:gd name="connsiteY2" fmla="*/ 451093 h 541311"/>
              <a:gd name="connsiteX3" fmla="*/ 496202 w 571384"/>
              <a:gd name="connsiteY3" fmla="*/ 218028 h 541311"/>
              <a:gd name="connsiteX4" fmla="*/ 518757 w 571384"/>
              <a:gd name="connsiteY4" fmla="*/ 218028 h 541311"/>
              <a:gd name="connsiteX5" fmla="*/ 518757 w 571384"/>
              <a:gd name="connsiteY5" fmla="*/ 180437 h 541311"/>
              <a:gd name="connsiteX6" fmla="*/ 556348 w 571384"/>
              <a:gd name="connsiteY6" fmla="*/ 180437 h 541311"/>
              <a:gd name="connsiteX7" fmla="*/ 556348 w 571384"/>
              <a:gd name="connsiteY7" fmla="*/ 165401 h 541311"/>
              <a:gd name="connsiteX8" fmla="*/ 285692 w 571384"/>
              <a:gd name="connsiteY8" fmla="*/ 0 h 541311"/>
              <a:gd name="connsiteX9" fmla="*/ 15036 w 571384"/>
              <a:gd name="connsiteY9" fmla="*/ 165401 h 541311"/>
              <a:gd name="connsiteX10" fmla="*/ 15036 w 571384"/>
              <a:gd name="connsiteY10" fmla="*/ 180437 h 541311"/>
              <a:gd name="connsiteX11" fmla="*/ 52628 w 571384"/>
              <a:gd name="connsiteY11" fmla="*/ 180437 h 541311"/>
              <a:gd name="connsiteX12" fmla="*/ 52628 w 571384"/>
              <a:gd name="connsiteY12" fmla="*/ 218028 h 541311"/>
              <a:gd name="connsiteX13" fmla="*/ 75182 w 571384"/>
              <a:gd name="connsiteY13" fmla="*/ 218028 h 541311"/>
              <a:gd name="connsiteX14" fmla="*/ 75182 w 571384"/>
              <a:gd name="connsiteY14" fmla="*/ 451093 h 541311"/>
              <a:gd name="connsiteX15" fmla="*/ 52628 w 571384"/>
              <a:gd name="connsiteY15" fmla="*/ 451093 h 541311"/>
              <a:gd name="connsiteX16" fmla="*/ 52628 w 571384"/>
              <a:gd name="connsiteY16" fmla="*/ 473806 h 541311"/>
              <a:gd name="connsiteX17" fmla="*/ 0 w 571384"/>
              <a:gd name="connsiteY17" fmla="*/ 511397 h 541311"/>
              <a:gd name="connsiteX18" fmla="*/ 0 w 571384"/>
              <a:gd name="connsiteY18" fmla="*/ 541312 h 541311"/>
              <a:gd name="connsiteX19" fmla="*/ 571385 w 571384"/>
              <a:gd name="connsiteY19" fmla="*/ 541312 h 541311"/>
              <a:gd name="connsiteX20" fmla="*/ 571385 w 571384"/>
              <a:gd name="connsiteY20" fmla="*/ 511404 h 541311"/>
              <a:gd name="connsiteX21" fmla="*/ 481166 w 571384"/>
              <a:gd name="connsiteY21" fmla="*/ 451093 h 541311"/>
              <a:gd name="connsiteX22" fmla="*/ 451093 w 571384"/>
              <a:gd name="connsiteY22" fmla="*/ 451093 h 541311"/>
              <a:gd name="connsiteX23" fmla="*/ 451093 w 571384"/>
              <a:gd name="connsiteY23" fmla="*/ 218028 h 541311"/>
              <a:gd name="connsiteX24" fmla="*/ 481166 w 571384"/>
              <a:gd name="connsiteY24" fmla="*/ 218028 h 541311"/>
              <a:gd name="connsiteX25" fmla="*/ 135328 w 571384"/>
              <a:gd name="connsiteY25" fmla="*/ 218028 h 541311"/>
              <a:gd name="connsiteX26" fmla="*/ 195474 w 571384"/>
              <a:gd name="connsiteY26" fmla="*/ 218028 h 541311"/>
              <a:gd name="connsiteX27" fmla="*/ 195474 w 571384"/>
              <a:gd name="connsiteY27" fmla="*/ 451093 h 541311"/>
              <a:gd name="connsiteX28" fmla="*/ 135328 w 571384"/>
              <a:gd name="connsiteY28" fmla="*/ 451093 h 541311"/>
              <a:gd name="connsiteX29" fmla="*/ 210510 w 571384"/>
              <a:gd name="connsiteY29" fmla="*/ 218028 h 541311"/>
              <a:gd name="connsiteX30" fmla="*/ 240583 w 571384"/>
              <a:gd name="connsiteY30" fmla="*/ 218028 h 541311"/>
              <a:gd name="connsiteX31" fmla="*/ 240583 w 571384"/>
              <a:gd name="connsiteY31" fmla="*/ 451093 h 541311"/>
              <a:gd name="connsiteX32" fmla="*/ 210510 w 571384"/>
              <a:gd name="connsiteY32" fmla="*/ 451093 h 541311"/>
              <a:gd name="connsiteX33" fmla="*/ 255619 w 571384"/>
              <a:gd name="connsiteY33" fmla="*/ 218028 h 541311"/>
              <a:gd name="connsiteX34" fmla="*/ 315765 w 571384"/>
              <a:gd name="connsiteY34" fmla="*/ 218028 h 541311"/>
              <a:gd name="connsiteX35" fmla="*/ 315765 w 571384"/>
              <a:gd name="connsiteY35" fmla="*/ 451093 h 541311"/>
              <a:gd name="connsiteX36" fmla="*/ 255619 w 571384"/>
              <a:gd name="connsiteY36" fmla="*/ 451093 h 541311"/>
              <a:gd name="connsiteX37" fmla="*/ 330802 w 571384"/>
              <a:gd name="connsiteY37" fmla="*/ 218028 h 541311"/>
              <a:gd name="connsiteX38" fmla="*/ 360875 w 571384"/>
              <a:gd name="connsiteY38" fmla="*/ 218028 h 541311"/>
              <a:gd name="connsiteX39" fmla="*/ 360875 w 571384"/>
              <a:gd name="connsiteY39" fmla="*/ 451093 h 541311"/>
              <a:gd name="connsiteX40" fmla="*/ 330802 w 571384"/>
              <a:gd name="connsiteY40" fmla="*/ 451093 h 541311"/>
              <a:gd name="connsiteX41" fmla="*/ 375911 w 571384"/>
              <a:gd name="connsiteY41" fmla="*/ 218028 h 541311"/>
              <a:gd name="connsiteX42" fmla="*/ 436057 w 571384"/>
              <a:gd name="connsiteY42" fmla="*/ 218028 h 541311"/>
              <a:gd name="connsiteX43" fmla="*/ 436057 w 571384"/>
              <a:gd name="connsiteY43" fmla="*/ 451093 h 541311"/>
              <a:gd name="connsiteX44" fmla="*/ 375911 w 571384"/>
              <a:gd name="connsiteY44" fmla="*/ 451093 h 541311"/>
              <a:gd name="connsiteX45" fmla="*/ 44102 w 571384"/>
              <a:gd name="connsiteY45" fmla="*/ 165258 h 541311"/>
              <a:gd name="connsiteX46" fmla="*/ 285692 w 571384"/>
              <a:gd name="connsiteY46" fmla="*/ 17645 h 541311"/>
              <a:gd name="connsiteX47" fmla="*/ 527283 w 571384"/>
              <a:gd name="connsiteY47" fmla="*/ 165258 h 541311"/>
              <a:gd name="connsiteX48" fmla="*/ 527331 w 571384"/>
              <a:gd name="connsiteY48" fmla="*/ 165353 h 541311"/>
              <a:gd name="connsiteX49" fmla="*/ 527283 w 571384"/>
              <a:gd name="connsiteY49" fmla="*/ 165401 h 541311"/>
              <a:gd name="connsiteX50" fmla="*/ 44147 w 571384"/>
              <a:gd name="connsiteY50" fmla="*/ 165401 h 541311"/>
              <a:gd name="connsiteX51" fmla="*/ 44076 w 571384"/>
              <a:gd name="connsiteY51" fmla="*/ 165308 h 541311"/>
              <a:gd name="connsiteX52" fmla="*/ 44102 w 571384"/>
              <a:gd name="connsiteY52" fmla="*/ 165258 h 541311"/>
              <a:gd name="connsiteX53" fmla="*/ 67664 w 571384"/>
              <a:gd name="connsiteY53" fmla="*/ 180437 h 541311"/>
              <a:gd name="connsiteX54" fmla="*/ 503721 w 571384"/>
              <a:gd name="connsiteY54" fmla="*/ 180437 h 541311"/>
              <a:gd name="connsiteX55" fmla="*/ 503721 w 571384"/>
              <a:gd name="connsiteY55" fmla="*/ 202992 h 541311"/>
              <a:gd name="connsiteX56" fmla="*/ 67664 w 571384"/>
              <a:gd name="connsiteY56" fmla="*/ 202992 h 541311"/>
              <a:gd name="connsiteX57" fmla="*/ 90219 w 571384"/>
              <a:gd name="connsiteY57" fmla="*/ 218028 h 541311"/>
              <a:gd name="connsiteX58" fmla="*/ 120292 w 571384"/>
              <a:gd name="connsiteY58" fmla="*/ 218028 h 541311"/>
              <a:gd name="connsiteX59" fmla="*/ 120292 w 571384"/>
              <a:gd name="connsiteY59" fmla="*/ 451093 h 541311"/>
              <a:gd name="connsiteX60" fmla="*/ 90219 w 571384"/>
              <a:gd name="connsiteY60" fmla="*/ 451093 h 541311"/>
              <a:gd name="connsiteX61" fmla="*/ 67664 w 571384"/>
              <a:gd name="connsiteY61" fmla="*/ 481542 h 541311"/>
              <a:gd name="connsiteX62" fmla="*/ 67664 w 571384"/>
              <a:gd name="connsiteY62" fmla="*/ 466130 h 541311"/>
              <a:gd name="connsiteX63" fmla="*/ 503721 w 571384"/>
              <a:gd name="connsiteY63" fmla="*/ 466130 h 541311"/>
              <a:gd name="connsiteX64" fmla="*/ 503721 w 571384"/>
              <a:gd name="connsiteY64" fmla="*/ 481542 h 541311"/>
              <a:gd name="connsiteX65" fmla="*/ 510013 w 571384"/>
              <a:gd name="connsiteY65" fmla="*/ 486053 h 541311"/>
              <a:gd name="connsiteX66" fmla="*/ 513712 w 571384"/>
              <a:gd name="connsiteY66" fmla="*/ 488699 h 541311"/>
              <a:gd name="connsiteX67" fmla="*/ 57672 w 571384"/>
              <a:gd name="connsiteY67" fmla="*/ 488699 h 541311"/>
              <a:gd name="connsiteX68" fmla="*/ 61371 w 571384"/>
              <a:gd name="connsiteY68" fmla="*/ 486053 h 541311"/>
              <a:gd name="connsiteX69" fmla="*/ 556348 w 571384"/>
              <a:gd name="connsiteY69" fmla="*/ 526275 h 541311"/>
              <a:gd name="connsiteX70" fmla="*/ 15036 w 571384"/>
              <a:gd name="connsiteY70" fmla="*/ 526275 h 541311"/>
              <a:gd name="connsiteX71" fmla="*/ 15036 w 571384"/>
              <a:gd name="connsiteY71" fmla="*/ 519148 h 541311"/>
              <a:gd name="connsiteX72" fmla="*/ 36621 w 571384"/>
              <a:gd name="connsiteY72" fmla="*/ 503721 h 541311"/>
              <a:gd name="connsiteX73" fmla="*/ 534786 w 571384"/>
              <a:gd name="connsiteY73" fmla="*/ 503721 h 541311"/>
              <a:gd name="connsiteX74" fmla="*/ 556348 w 571384"/>
              <a:gd name="connsiteY74" fmla="*/ 519148 h 54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71384" h="541311">
                <a:moveTo>
                  <a:pt x="518757" y="473806"/>
                </a:moveTo>
                <a:lnTo>
                  <a:pt x="518757" y="451093"/>
                </a:lnTo>
                <a:lnTo>
                  <a:pt x="496202" y="451093"/>
                </a:lnTo>
                <a:lnTo>
                  <a:pt x="496202" y="218028"/>
                </a:lnTo>
                <a:lnTo>
                  <a:pt x="518757" y="218028"/>
                </a:lnTo>
                <a:lnTo>
                  <a:pt x="518757" y="180437"/>
                </a:lnTo>
                <a:lnTo>
                  <a:pt x="556348" y="180437"/>
                </a:lnTo>
                <a:lnTo>
                  <a:pt x="556348" y="165401"/>
                </a:lnTo>
                <a:lnTo>
                  <a:pt x="285692" y="0"/>
                </a:lnTo>
                <a:lnTo>
                  <a:pt x="15036" y="165401"/>
                </a:lnTo>
                <a:lnTo>
                  <a:pt x="15036" y="180437"/>
                </a:lnTo>
                <a:lnTo>
                  <a:pt x="52628" y="180437"/>
                </a:lnTo>
                <a:lnTo>
                  <a:pt x="52628" y="218028"/>
                </a:lnTo>
                <a:lnTo>
                  <a:pt x="75182" y="218028"/>
                </a:lnTo>
                <a:lnTo>
                  <a:pt x="75182" y="451093"/>
                </a:lnTo>
                <a:lnTo>
                  <a:pt x="52628" y="451093"/>
                </a:lnTo>
                <a:lnTo>
                  <a:pt x="52628" y="473806"/>
                </a:lnTo>
                <a:lnTo>
                  <a:pt x="0" y="511397"/>
                </a:lnTo>
                <a:lnTo>
                  <a:pt x="0" y="541312"/>
                </a:lnTo>
                <a:lnTo>
                  <a:pt x="571385" y="541312"/>
                </a:lnTo>
                <a:lnTo>
                  <a:pt x="571385" y="511404"/>
                </a:lnTo>
                <a:close/>
                <a:moveTo>
                  <a:pt x="481166" y="451093"/>
                </a:moveTo>
                <a:lnTo>
                  <a:pt x="451093" y="451093"/>
                </a:lnTo>
                <a:lnTo>
                  <a:pt x="451093" y="218028"/>
                </a:lnTo>
                <a:lnTo>
                  <a:pt x="481166" y="218028"/>
                </a:lnTo>
                <a:close/>
                <a:moveTo>
                  <a:pt x="135328" y="218028"/>
                </a:moveTo>
                <a:lnTo>
                  <a:pt x="195474" y="218028"/>
                </a:lnTo>
                <a:lnTo>
                  <a:pt x="195474" y="451093"/>
                </a:lnTo>
                <a:lnTo>
                  <a:pt x="135328" y="451093"/>
                </a:lnTo>
                <a:close/>
                <a:moveTo>
                  <a:pt x="210510" y="218028"/>
                </a:moveTo>
                <a:lnTo>
                  <a:pt x="240583" y="218028"/>
                </a:lnTo>
                <a:lnTo>
                  <a:pt x="240583" y="451093"/>
                </a:lnTo>
                <a:lnTo>
                  <a:pt x="210510" y="451093"/>
                </a:lnTo>
                <a:close/>
                <a:moveTo>
                  <a:pt x="255619" y="218028"/>
                </a:moveTo>
                <a:lnTo>
                  <a:pt x="315765" y="218028"/>
                </a:lnTo>
                <a:lnTo>
                  <a:pt x="315765" y="451093"/>
                </a:lnTo>
                <a:lnTo>
                  <a:pt x="255619" y="451093"/>
                </a:lnTo>
                <a:close/>
                <a:moveTo>
                  <a:pt x="330802" y="218028"/>
                </a:moveTo>
                <a:lnTo>
                  <a:pt x="360875" y="218028"/>
                </a:lnTo>
                <a:lnTo>
                  <a:pt x="360875" y="451093"/>
                </a:lnTo>
                <a:lnTo>
                  <a:pt x="330802" y="451093"/>
                </a:lnTo>
                <a:close/>
                <a:moveTo>
                  <a:pt x="375911" y="218028"/>
                </a:moveTo>
                <a:lnTo>
                  <a:pt x="436057" y="218028"/>
                </a:lnTo>
                <a:lnTo>
                  <a:pt x="436057" y="451093"/>
                </a:lnTo>
                <a:lnTo>
                  <a:pt x="375911" y="451093"/>
                </a:lnTo>
                <a:close/>
                <a:moveTo>
                  <a:pt x="44102" y="165258"/>
                </a:moveTo>
                <a:lnTo>
                  <a:pt x="285692" y="17645"/>
                </a:lnTo>
                <a:lnTo>
                  <a:pt x="527283" y="165258"/>
                </a:lnTo>
                <a:cubicBezTo>
                  <a:pt x="527323" y="165271"/>
                  <a:pt x="527344" y="165314"/>
                  <a:pt x="527331" y="165353"/>
                </a:cubicBezTo>
                <a:cubicBezTo>
                  <a:pt x="527323" y="165375"/>
                  <a:pt x="527305" y="165393"/>
                  <a:pt x="527283" y="165401"/>
                </a:cubicBezTo>
                <a:lnTo>
                  <a:pt x="44147" y="165401"/>
                </a:lnTo>
                <a:cubicBezTo>
                  <a:pt x="44102" y="165395"/>
                  <a:pt x="44070" y="165353"/>
                  <a:pt x="44076" y="165308"/>
                </a:cubicBezTo>
                <a:cubicBezTo>
                  <a:pt x="44079" y="165289"/>
                  <a:pt x="44088" y="165271"/>
                  <a:pt x="44102" y="165258"/>
                </a:cubicBezTo>
                <a:close/>
                <a:moveTo>
                  <a:pt x="67664" y="180437"/>
                </a:moveTo>
                <a:lnTo>
                  <a:pt x="503721" y="180437"/>
                </a:lnTo>
                <a:lnTo>
                  <a:pt x="503721" y="202992"/>
                </a:lnTo>
                <a:lnTo>
                  <a:pt x="67664" y="202992"/>
                </a:lnTo>
                <a:close/>
                <a:moveTo>
                  <a:pt x="90219" y="218028"/>
                </a:moveTo>
                <a:lnTo>
                  <a:pt x="120292" y="218028"/>
                </a:lnTo>
                <a:lnTo>
                  <a:pt x="120292" y="451093"/>
                </a:lnTo>
                <a:lnTo>
                  <a:pt x="90219" y="451093"/>
                </a:lnTo>
                <a:close/>
                <a:moveTo>
                  <a:pt x="67664" y="481542"/>
                </a:moveTo>
                <a:lnTo>
                  <a:pt x="67664" y="466130"/>
                </a:lnTo>
                <a:lnTo>
                  <a:pt x="503721" y="466130"/>
                </a:lnTo>
                <a:lnTo>
                  <a:pt x="503721" y="481542"/>
                </a:lnTo>
                <a:lnTo>
                  <a:pt x="510013" y="486053"/>
                </a:lnTo>
                <a:lnTo>
                  <a:pt x="513712" y="488699"/>
                </a:lnTo>
                <a:lnTo>
                  <a:pt x="57672" y="488699"/>
                </a:lnTo>
                <a:lnTo>
                  <a:pt x="61371" y="486053"/>
                </a:lnTo>
                <a:close/>
                <a:moveTo>
                  <a:pt x="556348" y="526275"/>
                </a:moveTo>
                <a:lnTo>
                  <a:pt x="15036" y="526275"/>
                </a:lnTo>
                <a:lnTo>
                  <a:pt x="15036" y="519148"/>
                </a:lnTo>
                <a:lnTo>
                  <a:pt x="36621" y="503721"/>
                </a:lnTo>
                <a:lnTo>
                  <a:pt x="534786" y="503721"/>
                </a:lnTo>
                <a:lnTo>
                  <a:pt x="556348" y="519148"/>
                </a:lnTo>
                <a:close/>
              </a:path>
            </a:pathLst>
          </a:custGeom>
          <a:solidFill>
            <a:schemeClr val="accent4"/>
          </a:solidFill>
          <a:ln w="7441"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2"/>
              </a:solidFill>
              <a:effectLst/>
              <a:uLnTx/>
              <a:uFillTx/>
              <a:latin typeface="Corbel" panose="020B0503020204020204"/>
              <a:ea typeface="+mn-ea"/>
              <a:cs typeface="+mn-cs"/>
            </a:endParaRPr>
          </a:p>
        </p:txBody>
      </p:sp>
      <p:pic>
        <p:nvPicPr>
          <p:cNvPr id="4" name="Picture 3" descr="Text&#10;&#10;Description automatically generated">
            <a:extLst>
              <a:ext uri="{FF2B5EF4-FFF2-40B4-BE49-F238E27FC236}">
                <a16:creationId xmlns:a16="http://schemas.microsoft.com/office/drawing/2014/main" id="{6A9B67BD-E727-4869-F0C3-133121FBAA8F}"/>
              </a:ext>
            </a:extLst>
          </p:cNvPr>
          <p:cNvPicPr>
            <a:picLocks noChangeAspect="1"/>
          </p:cNvPicPr>
          <p:nvPr/>
        </p:nvPicPr>
        <p:blipFill rotWithShape="1">
          <a:blip r:embed="rId9">
            <a:extLst>
              <a:ext uri="{28A0092B-C50C-407E-A947-70E740481C1C}">
                <a14:useLocalDpi xmlns:a14="http://schemas.microsoft.com/office/drawing/2010/main" val="0"/>
              </a:ext>
            </a:extLst>
          </a:blip>
          <a:srcRect l="12820" t="29122" r="12503" b="29380"/>
          <a:stretch/>
        </p:blipFill>
        <p:spPr>
          <a:xfrm>
            <a:off x="10178485" y="93176"/>
            <a:ext cx="1792410" cy="747019"/>
          </a:xfrm>
          <a:prstGeom prst="rect">
            <a:avLst/>
          </a:prstGeom>
        </p:spPr>
      </p:pic>
    </p:spTree>
    <p:extLst>
      <p:ext uri="{BB962C8B-B14F-4D97-AF65-F5344CB8AC3E}">
        <p14:creationId xmlns:p14="http://schemas.microsoft.com/office/powerpoint/2010/main" val="2410318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774BA4-83E7-7132-DE3E-1C82B72A4251}"/>
              </a:ext>
            </a:extLst>
          </p:cNvPr>
          <p:cNvPicPr>
            <a:picLocks noChangeAspect="1"/>
          </p:cNvPicPr>
          <p:nvPr/>
        </p:nvPicPr>
        <p:blipFill rotWithShape="1">
          <a:blip r:embed="rId2"/>
          <a:srcRect r="1184"/>
          <a:stretch/>
        </p:blipFill>
        <p:spPr>
          <a:xfrm>
            <a:off x="8283" y="0"/>
            <a:ext cx="12183718" cy="6858000"/>
          </a:xfrm>
          <a:prstGeom prst="rect">
            <a:avLst/>
          </a:prstGeom>
        </p:spPr>
      </p:pic>
      <p:sp>
        <p:nvSpPr>
          <p:cNvPr id="4" name="TextBox 3">
            <a:extLst>
              <a:ext uri="{FF2B5EF4-FFF2-40B4-BE49-F238E27FC236}">
                <a16:creationId xmlns:a16="http://schemas.microsoft.com/office/drawing/2014/main" id="{45C9E8E5-AC76-F3FB-9745-AE44B4072066}"/>
              </a:ext>
            </a:extLst>
          </p:cNvPr>
          <p:cNvSpPr txBox="1"/>
          <p:nvPr/>
        </p:nvSpPr>
        <p:spPr>
          <a:xfrm>
            <a:off x="8516937" y="327823"/>
            <a:ext cx="3631199" cy="2788456"/>
          </a:xfrm>
          <a:prstGeom prst="rect">
            <a:avLst/>
          </a:prstGeom>
          <a:noFill/>
        </p:spPr>
        <p:txBody>
          <a:bodyPr wrap="square" rtlCol="0">
            <a:spAutoFit/>
          </a:bodyPr>
          <a:lstStyle/>
          <a:p>
            <a:pPr algn="r"/>
            <a:r>
              <a:rPr lang="en-US" sz="3840" b="1">
                <a:solidFill>
                  <a:schemeClr val="bg1"/>
                </a:solidFill>
                <a:latin typeface="Trebuchet MS" panose="020B0603020202020204" pitchFamily="34" charset="0"/>
                <a:ea typeface="Rockwell Extra Bold" charset="0"/>
                <a:cs typeface="Rockwell Extra Bold" charset="0"/>
              </a:rPr>
              <a:t>“ What is the new big idea? The new big idea is India ”</a:t>
            </a:r>
          </a:p>
          <a:p>
            <a:pPr algn="r"/>
            <a:endParaRPr lang="en-US" sz="2160">
              <a:solidFill>
                <a:schemeClr val="bg1"/>
              </a:solidFill>
              <a:latin typeface="Trebuchet MS" panose="020B0603020202020204" pitchFamily="34" charset="0"/>
              <a:ea typeface="Rockwell Extra Bold" charset="0"/>
              <a:cs typeface="Rockwell Extra Bold" charset="0"/>
            </a:endParaRPr>
          </a:p>
        </p:txBody>
      </p:sp>
      <p:sp>
        <p:nvSpPr>
          <p:cNvPr id="5" name="Rectangle 4">
            <a:extLst>
              <a:ext uri="{FF2B5EF4-FFF2-40B4-BE49-F238E27FC236}">
                <a16:creationId xmlns:a16="http://schemas.microsoft.com/office/drawing/2014/main" id="{4E332D2A-FE02-F479-CBB8-2CFB30785F1A}"/>
              </a:ext>
            </a:extLst>
          </p:cNvPr>
          <p:cNvSpPr/>
          <p:nvPr/>
        </p:nvSpPr>
        <p:spPr>
          <a:xfrm>
            <a:off x="888950" y="4733925"/>
            <a:ext cx="10582275" cy="1796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itle 1">
            <a:extLst>
              <a:ext uri="{FF2B5EF4-FFF2-40B4-BE49-F238E27FC236}">
                <a16:creationId xmlns:a16="http://schemas.microsoft.com/office/drawing/2014/main" id="{A744FAF9-DA68-8929-4366-25EDC9BDE02E}"/>
              </a:ext>
            </a:extLst>
          </p:cNvPr>
          <p:cNvSpPr txBox="1">
            <a:spLocks/>
          </p:cNvSpPr>
          <p:nvPr/>
        </p:nvSpPr>
        <p:spPr>
          <a:xfrm>
            <a:off x="3779860" y="4825239"/>
            <a:ext cx="4876655" cy="571573"/>
          </a:xfrm>
          <a:prstGeom prst="rect">
            <a:avLst/>
          </a:prstGeom>
        </p:spPr>
        <p:txBody>
          <a:bodyPr vert="horz" lIns="109728" tIns="54864" rIns="109728" bIns="54864" rtlCol="0" anchor="ctr">
            <a:noAutofit/>
          </a:bodyPr>
          <a:lstStyle>
            <a:lvl1pPr algn="l" defTabSz="761970" rtl="0" eaLnBrk="1" latinLnBrk="0" hangingPunct="1">
              <a:lnSpc>
                <a:spcPct val="90000"/>
              </a:lnSpc>
              <a:spcBef>
                <a:spcPct val="0"/>
              </a:spcBef>
              <a:buNone/>
              <a:defRPr sz="4400" b="1" kern="1200">
                <a:solidFill>
                  <a:schemeClr val="tx1"/>
                </a:solidFill>
                <a:latin typeface="Nexa Bold" panose="02000000000000000000" pitchFamily="50" charset="0"/>
                <a:ea typeface="+mj-ea"/>
                <a:cs typeface="+mj-cs"/>
              </a:defRPr>
            </a:lvl1pPr>
          </a:lstStyle>
          <a:p>
            <a:pPr marL="0" marR="0" lvl="0" indent="0" algn="ctr" defTabSz="914364"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17406D"/>
                </a:solidFill>
                <a:effectLst/>
                <a:uLnTx/>
                <a:uFillTx/>
                <a:latin typeface="Lemon/Milk" panose="020B0603050302020204" pitchFamily="34" charset="0"/>
                <a:ea typeface="+mj-ea"/>
                <a:cs typeface="+mj-cs"/>
              </a:rPr>
              <a:t>Connect With Us</a:t>
            </a:r>
            <a:endParaRPr kumimoji="0" lang="en-IN" sz="3200" b="1" i="0" u="none" strike="noStrike" kern="1200" cap="none" spc="0" normalizeH="0" baseline="0" noProof="0">
              <a:ln>
                <a:noFill/>
              </a:ln>
              <a:solidFill>
                <a:srgbClr val="17406D"/>
              </a:solidFill>
              <a:effectLst/>
              <a:uLnTx/>
              <a:uFillTx/>
              <a:latin typeface="Lemon/Milk" panose="020B0603050302020204" pitchFamily="34" charset="0"/>
              <a:ea typeface="+mj-ea"/>
              <a:cs typeface="+mj-cs"/>
            </a:endParaRPr>
          </a:p>
        </p:txBody>
      </p:sp>
      <p:grpSp>
        <p:nvGrpSpPr>
          <p:cNvPr id="7" name="Group 6">
            <a:extLst>
              <a:ext uri="{FF2B5EF4-FFF2-40B4-BE49-F238E27FC236}">
                <a16:creationId xmlns:a16="http://schemas.microsoft.com/office/drawing/2014/main" id="{E8C8062E-2C37-07A8-C16F-EC18C2855B40}"/>
              </a:ext>
            </a:extLst>
          </p:cNvPr>
          <p:cNvGrpSpPr/>
          <p:nvPr/>
        </p:nvGrpSpPr>
        <p:grpSpPr>
          <a:xfrm>
            <a:off x="1142664" y="5564695"/>
            <a:ext cx="4071668" cy="629334"/>
            <a:chOff x="2572448" y="3684291"/>
            <a:chExt cx="4071668" cy="629334"/>
          </a:xfrm>
        </p:grpSpPr>
        <p:pic>
          <p:nvPicPr>
            <p:cNvPr id="8" name="Picture 7" descr="A close up of a sign&#10;&#10;Description generated with high confidence">
              <a:extLst>
                <a:ext uri="{FF2B5EF4-FFF2-40B4-BE49-F238E27FC236}">
                  <a16:creationId xmlns:a16="http://schemas.microsoft.com/office/drawing/2014/main" id="{B0465B5D-933B-C454-85AB-0506F1A0C9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2448" y="3684291"/>
              <a:ext cx="629334" cy="629334"/>
            </a:xfrm>
            <a:prstGeom prst="rect">
              <a:avLst/>
            </a:prstGeom>
          </p:spPr>
        </p:pic>
        <p:sp>
          <p:nvSpPr>
            <p:cNvPr id="9" name="TextBox 8">
              <a:extLst>
                <a:ext uri="{FF2B5EF4-FFF2-40B4-BE49-F238E27FC236}">
                  <a16:creationId xmlns:a16="http://schemas.microsoft.com/office/drawing/2014/main" id="{1C203C67-8D13-39AD-73F0-C2D945408E08}"/>
                </a:ext>
              </a:extLst>
            </p:cNvPr>
            <p:cNvSpPr txBox="1"/>
            <p:nvPr/>
          </p:nvSpPr>
          <p:spPr>
            <a:xfrm>
              <a:off x="3162785" y="3814292"/>
              <a:ext cx="34813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1800-11-5565</a:t>
              </a:r>
            </a:p>
          </p:txBody>
        </p:sp>
      </p:grpSp>
      <p:grpSp>
        <p:nvGrpSpPr>
          <p:cNvPr id="10" name="Group 9">
            <a:extLst>
              <a:ext uri="{FF2B5EF4-FFF2-40B4-BE49-F238E27FC236}">
                <a16:creationId xmlns:a16="http://schemas.microsoft.com/office/drawing/2014/main" id="{2E849FDE-0E99-98E9-0399-1150E063C34D}"/>
              </a:ext>
            </a:extLst>
          </p:cNvPr>
          <p:cNvGrpSpPr/>
          <p:nvPr/>
        </p:nvGrpSpPr>
        <p:grpSpPr>
          <a:xfrm>
            <a:off x="3504524" y="5588353"/>
            <a:ext cx="3419616" cy="533626"/>
            <a:chOff x="2620302" y="5030721"/>
            <a:chExt cx="3419616" cy="533626"/>
          </a:xfrm>
        </p:grpSpPr>
        <p:pic>
          <p:nvPicPr>
            <p:cNvPr id="11" name="Picture 10" descr="A picture containing ax, silhouette&#10;&#10;Description generated with very high confidence">
              <a:extLst>
                <a:ext uri="{FF2B5EF4-FFF2-40B4-BE49-F238E27FC236}">
                  <a16:creationId xmlns:a16="http://schemas.microsoft.com/office/drawing/2014/main" id="{2D783AB8-2F74-4917-B8B5-096D08F43B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0302" y="5030721"/>
              <a:ext cx="533626" cy="533626"/>
            </a:xfrm>
            <a:prstGeom prst="rect">
              <a:avLst/>
            </a:prstGeom>
          </p:spPr>
        </p:pic>
        <p:sp>
          <p:nvSpPr>
            <p:cNvPr id="12" name="TextBox 11">
              <a:extLst>
                <a:ext uri="{FF2B5EF4-FFF2-40B4-BE49-F238E27FC236}">
                  <a16:creationId xmlns:a16="http://schemas.microsoft.com/office/drawing/2014/main" id="{374A0E20-79CB-E073-D6FB-8C30B987DE63}"/>
                </a:ext>
              </a:extLst>
            </p:cNvPr>
            <p:cNvSpPr txBox="1"/>
            <p:nvPr/>
          </p:nvSpPr>
          <p:spPr>
            <a:xfrm>
              <a:off x="3162785" y="5112868"/>
              <a:ext cx="287713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@startupindia</a:t>
              </a:r>
            </a:p>
          </p:txBody>
        </p:sp>
      </p:grpSp>
      <p:grpSp>
        <p:nvGrpSpPr>
          <p:cNvPr id="13" name="Group 12">
            <a:extLst>
              <a:ext uri="{FF2B5EF4-FFF2-40B4-BE49-F238E27FC236}">
                <a16:creationId xmlns:a16="http://schemas.microsoft.com/office/drawing/2014/main" id="{D9F48CCE-B79A-0B01-53BC-551E272B278D}"/>
              </a:ext>
            </a:extLst>
          </p:cNvPr>
          <p:cNvGrpSpPr/>
          <p:nvPr/>
        </p:nvGrpSpPr>
        <p:grpSpPr>
          <a:xfrm>
            <a:off x="8426718" y="5633387"/>
            <a:ext cx="4782553" cy="611777"/>
            <a:chOff x="2581227" y="4320488"/>
            <a:chExt cx="4782553" cy="611777"/>
          </a:xfrm>
        </p:grpSpPr>
        <p:pic>
          <p:nvPicPr>
            <p:cNvPr id="14" name="Picture 13" descr="A close up of a sign&#10;&#10;Description generated with very high confidence">
              <a:extLst>
                <a:ext uri="{FF2B5EF4-FFF2-40B4-BE49-F238E27FC236}">
                  <a16:creationId xmlns:a16="http://schemas.microsoft.com/office/drawing/2014/main" id="{26B93673-1E40-DED1-6B5F-C97913C8C5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1227" y="4320488"/>
              <a:ext cx="611777" cy="611777"/>
            </a:xfrm>
            <a:prstGeom prst="rect">
              <a:avLst/>
            </a:prstGeom>
          </p:spPr>
        </p:pic>
        <p:sp>
          <p:nvSpPr>
            <p:cNvPr id="15" name="TextBox 14">
              <a:extLst>
                <a:ext uri="{FF2B5EF4-FFF2-40B4-BE49-F238E27FC236}">
                  <a16:creationId xmlns:a16="http://schemas.microsoft.com/office/drawing/2014/main" id="{8914B797-A852-800A-B0F2-CBCB33F8C0AB}"/>
                </a:ext>
              </a:extLst>
            </p:cNvPr>
            <p:cNvSpPr txBox="1"/>
            <p:nvPr/>
          </p:nvSpPr>
          <p:spPr>
            <a:xfrm>
              <a:off x="3162785" y="4441710"/>
              <a:ext cx="42009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dipp-startups@nic.in</a:t>
              </a:r>
            </a:p>
          </p:txBody>
        </p:sp>
      </p:grpSp>
      <p:grpSp>
        <p:nvGrpSpPr>
          <p:cNvPr id="16" name="Group 15">
            <a:extLst>
              <a:ext uri="{FF2B5EF4-FFF2-40B4-BE49-F238E27FC236}">
                <a16:creationId xmlns:a16="http://schemas.microsoft.com/office/drawing/2014/main" id="{C8ABB182-02CE-5B6C-C09C-4E8BF32A790A}"/>
              </a:ext>
            </a:extLst>
          </p:cNvPr>
          <p:cNvGrpSpPr/>
          <p:nvPr/>
        </p:nvGrpSpPr>
        <p:grpSpPr>
          <a:xfrm>
            <a:off x="5968163" y="5676665"/>
            <a:ext cx="3402828" cy="500050"/>
            <a:chOff x="2637090" y="5665342"/>
            <a:chExt cx="3402828" cy="500050"/>
          </a:xfrm>
        </p:grpSpPr>
        <p:pic>
          <p:nvPicPr>
            <p:cNvPr id="17" name="Picture 16" descr="A drawing of a person&#10;&#10;Description generated with high confidence">
              <a:extLst>
                <a:ext uri="{FF2B5EF4-FFF2-40B4-BE49-F238E27FC236}">
                  <a16:creationId xmlns:a16="http://schemas.microsoft.com/office/drawing/2014/main" id="{3E0AD3A6-DB6E-85F4-E1BA-4D18E8A9BB1D}"/>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37090" y="5665342"/>
              <a:ext cx="500050" cy="500050"/>
            </a:xfrm>
            <a:prstGeom prst="rect">
              <a:avLst/>
            </a:prstGeom>
          </p:spPr>
        </p:pic>
        <p:sp>
          <p:nvSpPr>
            <p:cNvPr id="18" name="TextBox 17">
              <a:extLst>
                <a:ext uri="{FF2B5EF4-FFF2-40B4-BE49-F238E27FC236}">
                  <a16:creationId xmlns:a16="http://schemas.microsoft.com/office/drawing/2014/main" id="{1A17F441-02C4-8997-73BB-F00F93BD5719}"/>
                </a:ext>
              </a:extLst>
            </p:cNvPr>
            <p:cNvSpPr txBox="1"/>
            <p:nvPr/>
          </p:nvSpPr>
          <p:spPr>
            <a:xfrm>
              <a:off x="3162785" y="5730701"/>
              <a:ext cx="287713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Startup India</a:t>
              </a:r>
            </a:p>
          </p:txBody>
        </p:sp>
      </p:grpSp>
    </p:spTree>
    <p:extLst>
      <p:ext uri="{BB962C8B-B14F-4D97-AF65-F5344CB8AC3E}">
        <p14:creationId xmlns:p14="http://schemas.microsoft.com/office/powerpoint/2010/main" val="3696393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197;p27">
            <a:extLst>
              <a:ext uri="{FF2B5EF4-FFF2-40B4-BE49-F238E27FC236}">
                <a16:creationId xmlns:a16="http://schemas.microsoft.com/office/drawing/2014/main" id="{2C07E6FC-38FF-97AC-F687-61DC07B48A8E}"/>
              </a:ext>
            </a:extLst>
          </p:cNvPr>
          <p:cNvCxnSpPr/>
          <p:nvPr/>
        </p:nvCxnSpPr>
        <p:spPr>
          <a:xfrm>
            <a:off x="473732" y="4843115"/>
            <a:ext cx="733200" cy="0"/>
          </a:xfrm>
          <a:prstGeom prst="straightConnector1">
            <a:avLst/>
          </a:prstGeom>
          <a:noFill/>
          <a:ln w="76200" cap="flat" cmpd="sng">
            <a:solidFill>
              <a:schemeClr val="bg1"/>
            </a:solidFill>
            <a:prstDash val="solid"/>
            <a:round/>
            <a:headEnd type="none" w="med" len="med"/>
            <a:tailEnd type="none" w="med" len="med"/>
          </a:ln>
        </p:spPr>
      </p:cxnSp>
      <p:pic>
        <p:nvPicPr>
          <p:cNvPr id="4" name="Graphic 3" descr="Flip calendar with solid fill">
            <a:extLst>
              <a:ext uri="{FF2B5EF4-FFF2-40B4-BE49-F238E27FC236}">
                <a16:creationId xmlns:a16="http://schemas.microsoft.com/office/drawing/2014/main" id="{19E81899-FC41-E905-A94C-D7072F58AF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566" y="1069604"/>
            <a:ext cx="2352199" cy="1102559"/>
          </a:xfrm>
          <a:prstGeom prst="rect">
            <a:avLst/>
          </a:prstGeom>
        </p:spPr>
      </p:pic>
      <p:sp>
        <p:nvSpPr>
          <p:cNvPr id="5" name="TextBox 4">
            <a:extLst>
              <a:ext uri="{FF2B5EF4-FFF2-40B4-BE49-F238E27FC236}">
                <a16:creationId xmlns:a16="http://schemas.microsoft.com/office/drawing/2014/main" id="{237DA403-D5B2-8BB7-C307-2DF52955A32F}"/>
              </a:ext>
            </a:extLst>
          </p:cNvPr>
          <p:cNvSpPr txBox="1"/>
          <p:nvPr/>
        </p:nvSpPr>
        <p:spPr>
          <a:xfrm>
            <a:off x="344070" y="1535573"/>
            <a:ext cx="177919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16</a:t>
            </a:r>
            <a:r>
              <a:rPr kumimoji="0" lang="en-US" sz="2400" b="0" i="0" u="none" strike="noStrike" kern="1200" cap="none" spc="0" normalizeH="0" baseline="30000" noProof="0">
                <a:ln>
                  <a:noFill/>
                </a:ln>
                <a:solidFill>
                  <a:srgbClr val="ED7D31"/>
                </a:solidFill>
                <a:effectLst/>
                <a:uLnTx/>
                <a:uFillTx/>
                <a:latin typeface="Calibri" panose="020F0502020204030204" pitchFamily="34" charset="0"/>
                <a:ea typeface="+mn-ea"/>
                <a:cs typeface="Calibri" panose="020F0502020204030204" pitchFamily="34" charset="0"/>
              </a:rPr>
              <a:t>th</a:t>
            </a:r>
            <a:r>
              <a:rPr kumimoji="0" lang="en-US" sz="2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 Jan’16</a:t>
            </a:r>
            <a:endParaRPr kumimoji="0" lang="en-IN" sz="2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endParaRPr>
          </a:p>
        </p:txBody>
      </p:sp>
      <p:sp>
        <p:nvSpPr>
          <p:cNvPr id="6" name="Cube 5">
            <a:extLst>
              <a:ext uri="{FF2B5EF4-FFF2-40B4-BE49-F238E27FC236}">
                <a16:creationId xmlns:a16="http://schemas.microsoft.com/office/drawing/2014/main" id="{EF52A25F-0E95-D902-FE36-074D46304625}"/>
              </a:ext>
            </a:extLst>
          </p:cNvPr>
          <p:cNvSpPr/>
          <p:nvPr/>
        </p:nvSpPr>
        <p:spPr bwMode="auto">
          <a:xfrm>
            <a:off x="6661357" y="2621197"/>
            <a:ext cx="1104999" cy="3626243"/>
          </a:xfrm>
          <a:prstGeom prst="cube">
            <a:avLst/>
          </a:prstGeom>
          <a:solidFill>
            <a:srgbClr val="237DB9"/>
          </a:solidFill>
          <a:ln w="9525">
            <a:noFill/>
            <a:round/>
            <a:headEnd/>
            <a:tailEnd/>
          </a:ln>
          <a:effectLst>
            <a:outerShdw blurRad="76200" dir="18900000" sy="23000" kx="-1200000" algn="bl" rotWithShape="0">
              <a:prstClr val="black">
                <a:alpha val="20000"/>
              </a:prstClr>
            </a:outerShdw>
          </a:effectLst>
        </p:spPr>
        <p:txBody>
          <a:bodyPr vert="vert270" wrap="square" lIns="91440" tIns="45720" rIns="91440" bIns="45720" numCol="1" rtlCol="0" anchor="ctr" anchorCtr="0" compatLnSpc="1">
            <a:prstTxWarp prst="textNoShape">
              <a:avLst/>
            </a:prstTxWarp>
          </a:bodyPr>
          <a:lstStyle/>
          <a:p>
            <a:pPr marL="0" marR="0" lvl="0" indent="0" algn="ctr" defTabSz="1031626"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Simplification &amp;  Handholding</a:t>
            </a:r>
          </a:p>
        </p:txBody>
      </p:sp>
      <p:pic>
        <p:nvPicPr>
          <p:cNvPr id="7" name="Picture 6">
            <a:extLst>
              <a:ext uri="{FF2B5EF4-FFF2-40B4-BE49-F238E27FC236}">
                <a16:creationId xmlns:a16="http://schemas.microsoft.com/office/drawing/2014/main" id="{99ECAFAF-9F8E-0552-693A-2D2BF2A74A23}"/>
              </a:ext>
            </a:extLst>
          </p:cNvPr>
          <p:cNvPicPr>
            <a:picLocks noChangeAspect="1"/>
          </p:cNvPicPr>
          <p:nvPr/>
        </p:nvPicPr>
        <p:blipFill>
          <a:blip r:embed="rId5"/>
          <a:stretch>
            <a:fillRect/>
          </a:stretch>
        </p:blipFill>
        <p:spPr>
          <a:xfrm>
            <a:off x="344069" y="3003990"/>
            <a:ext cx="5728965" cy="2570899"/>
          </a:xfrm>
          <a:prstGeom prst="rect">
            <a:avLst/>
          </a:prstGeom>
          <a:ln>
            <a:noFill/>
          </a:ln>
        </p:spPr>
      </p:pic>
      <p:sp>
        <p:nvSpPr>
          <p:cNvPr id="8" name="Cube 7">
            <a:extLst>
              <a:ext uri="{FF2B5EF4-FFF2-40B4-BE49-F238E27FC236}">
                <a16:creationId xmlns:a16="http://schemas.microsoft.com/office/drawing/2014/main" id="{B1D51684-8EE3-F275-9677-571F8B3C4139}"/>
              </a:ext>
            </a:extLst>
          </p:cNvPr>
          <p:cNvSpPr/>
          <p:nvPr/>
        </p:nvSpPr>
        <p:spPr bwMode="auto">
          <a:xfrm>
            <a:off x="8591774" y="2621197"/>
            <a:ext cx="1104999" cy="3635568"/>
          </a:xfrm>
          <a:prstGeom prst="cube">
            <a:avLst/>
          </a:prstGeom>
          <a:solidFill>
            <a:srgbClr val="237DB9"/>
          </a:solidFill>
          <a:ln w="9525">
            <a:noFill/>
            <a:round/>
            <a:headEnd/>
            <a:tailEnd/>
          </a:ln>
          <a:effectLst>
            <a:outerShdw blurRad="76200" dir="18900000" sy="23000" kx="-1200000" algn="bl" rotWithShape="0">
              <a:prstClr val="black">
                <a:alpha val="20000"/>
              </a:prstClr>
            </a:outerShdw>
          </a:effectLst>
        </p:spPr>
        <p:txBody>
          <a:bodyPr vert="vert270" wrap="square" lIns="91440" tIns="45720" rIns="91440" bIns="45720" numCol="1" rtlCol="0" anchor="ctr" anchorCtr="0" compatLnSpc="1">
            <a:prstTxWarp prst="textNoShape">
              <a:avLst/>
            </a:prstTxWarp>
          </a:bodyPr>
          <a:lstStyle/>
          <a:p>
            <a:pPr marL="0" marR="0" lvl="0" indent="0" algn="ctr" defTabSz="1031626"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Funding Support &amp; Incentives</a:t>
            </a:r>
          </a:p>
        </p:txBody>
      </p:sp>
      <p:sp>
        <p:nvSpPr>
          <p:cNvPr id="9" name="Cube 8">
            <a:extLst>
              <a:ext uri="{FF2B5EF4-FFF2-40B4-BE49-F238E27FC236}">
                <a16:creationId xmlns:a16="http://schemas.microsoft.com/office/drawing/2014/main" id="{16B85394-F32C-1469-C560-96843A2E7A3F}"/>
              </a:ext>
            </a:extLst>
          </p:cNvPr>
          <p:cNvSpPr/>
          <p:nvPr/>
        </p:nvSpPr>
        <p:spPr bwMode="auto">
          <a:xfrm>
            <a:off x="10522191" y="2621197"/>
            <a:ext cx="1104999" cy="3635568"/>
          </a:xfrm>
          <a:prstGeom prst="cube">
            <a:avLst/>
          </a:prstGeom>
          <a:solidFill>
            <a:srgbClr val="237DB9"/>
          </a:solidFill>
          <a:ln w="9525">
            <a:noFill/>
            <a:round/>
            <a:headEnd/>
            <a:tailEnd/>
          </a:ln>
          <a:effectLst>
            <a:outerShdw blurRad="76200" dir="18900000" sy="23000" kx="-1200000" algn="bl" rotWithShape="0">
              <a:prstClr val="black">
                <a:alpha val="20000"/>
              </a:prstClr>
            </a:outerShdw>
          </a:effectLst>
        </p:spPr>
        <p:txBody>
          <a:bodyPr vert="vert270" wrap="square" lIns="91440" tIns="45720" rIns="91440" bIns="45720" numCol="1" rtlCol="0" anchor="ctr" anchorCtr="0" compatLnSpc="1">
            <a:prstTxWarp prst="textNoShape">
              <a:avLst/>
            </a:prstTxWarp>
          </a:bodyPr>
          <a:lstStyle/>
          <a:p>
            <a:pPr marL="0" marR="0" lvl="0" indent="0" algn="ctr" defTabSz="1031626"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Industry-academia partnerships &amp; incubation</a:t>
            </a:r>
          </a:p>
        </p:txBody>
      </p:sp>
      <p:sp>
        <p:nvSpPr>
          <p:cNvPr id="11" name="TextBox 10">
            <a:extLst>
              <a:ext uri="{FF2B5EF4-FFF2-40B4-BE49-F238E27FC236}">
                <a16:creationId xmlns:a16="http://schemas.microsoft.com/office/drawing/2014/main" id="{8C74147E-3DF2-DFFF-BC46-732ACBD55E4D}"/>
              </a:ext>
            </a:extLst>
          </p:cNvPr>
          <p:cNvSpPr txBox="1"/>
          <p:nvPr/>
        </p:nvSpPr>
        <p:spPr>
          <a:xfrm>
            <a:off x="6546166" y="1262091"/>
            <a:ext cx="5081024" cy="1077218"/>
          </a:xfrm>
          <a:prstGeom prst="rect">
            <a:avLst/>
          </a:prstGeom>
          <a:noFill/>
          <a:ln cmpd="dbl">
            <a:solidFill>
              <a:srgbClr val="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Action Plan 2016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237DB9"/>
                </a:solidFill>
                <a:effectLst/>
                <a:uLnTx/>
                <a:uFillTx/>
                <a:latin typeface="Calibri" panose="020F0502020204030204" pitchFamily="34" charset="0"/>
                <a:ea typeface="+mn-ea"/>
                <a:cs typeface="Calibri" panose="020F0502020204030204" pitchFamily="34" charset="0"/>
              </a:rPr>
              <a:t>19 Action Points</a:t>
            </a:r>
            <a:endParaRPr kumimoji="0" lang="en-IN" sz="2800" b="1" i="0" u="none" strike="noStrike" kern="1200" cap="none" spc="0" normalizeH="0" baseline="0" noProof="0">
              <a:ln>
                <a:noFill/>
              </a:ln>
              <a:solidFill>
                <a:srgbClr val="237DB9"/>
              </a:solidFill>
              <a:effectLst/>
              <a:uLnTx/>
              <a:uFillTx/>
              <a:latin typeface="Calibri" panose="020F0502020204030204" pitchFamily="34" charset="0"/>
              <a:ea typeface="+mn-ea"/>
              <a:cs typeface="Calibri" panose="020F0502020204030204" pitchFamily="34" charset="0"/>
            </a:endParaRPr>
          </a:p>
        </p:txBody>
      </p:sp>
      <p:sp>
        <p:nvSpPr>
          <p:cNvPr id="13" name="Google Shape;425;p2">
            <a:extLst>
              <a:ext uri="{FF2B5EF4-FFF2-40B4-BE49-F238E27FC236}">
                <a16:creationId xmlns:a16="http://schemas.microsoft.com/office/drawing/2014/main" id="{FEC6638B-A1FE-9F9A-9688-9174E398F7FD}"/>
              </a:ext>
            </a:extLst>
          </p:cNvPr>
          <p:cNvSpPr txBox="1"/>
          <p:nvPr/>
        </p:nvSpPr>
        <p:spPr>
          <a:xfrm>
            <a:off x="148856" y="72222"/>
            <a:ext cx="10057570" cy="625812"/>
          </a:xfrm>
          <a:prstGeom prst="rect">
            <a:avLst/>
          </a:prstGeom>
          <a:noFill/>
          <a:ln>
            <a:noFill/>
          </a:ln>
        </p:spPr>
        <p:txBody>
          <a:bodyPr spcFirstLastPara="1" wrap="square" lIns="50800" tIns="50800" rIns="50800" bIns="5080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4400"/>
              <a:buFont typeface="Arial"/>
              <a:buNone/>
              <a:tabLst/>
              <a:defRPr/>
            </a:pPr>
            <a:r>
              <a:rPr kumimoji="0" lang="en-US" sz="3400" b="1" i="0" u="none" strike="noStrike" kern="0" cap="none" spc="0" normalizeH="0" baseline="0" noProof="0">
                <a:ln>
                  <a:noFill/>
                </a:ln>
                <a:solidFill>
                  <a:srgbClr val="ED7D31"/>
                </a:solidFill>
                <a:effectLst/>
                <a:uLnTx/>
                <a:uFillTx/>
                <a:latin typeface="Calibri" panose="020F0502020204030204" pitchFamily="34" charset="0"/>
                <a:ea typeface="Open Sans"/>
                <a:cs typeface="Calibri" panose="020F0502020204030204" pitchFamily="34" charset="0"/>
                <a:sym typeface="Open Sans ExtraBold"/>
              </a:rPr>
              <a:t>STARTUP INDIA</a:t>
            </a:r>
          </a:p>
        </p:txBody>
      </p:sp>
      <p:pic>
        <p:nvPicPr>
          <p:cNvPr id="14" name="Picture 13" descr="Text&#10;&#10;Description automatically generated">
            <a:extLst>
              <a:ext uri="{FF2B5EF4-FFF2-40B4-BE49-F238E27FC236}">
                <a16:creationId xmlns:a16="http://schemas.microsoft.com/office/drawing/2014/main" id="{1F6F86A6-C445-ECF2-E41F-C53F5EBF3AD2}"/>
              </a:ext>
            </a:extLst>
          </p:cNvPr>
          <p:cNvPicPr>
            <a:picLocks noChangeAspect="1"/>
          </p:cNvPicPr>
          <p:nvPr/>
        </p:nvPicPr>
        <p:blipFill rotWithShape="1">
          <a:blip r:embed="rId6">
            <a:extLst>
              <a:ext uri="{28A0092B-C50C-407E-A947-70E740481C1C}">
                <a14:useLocalDpi xmlns:a14="http://schemas.microsoft.com/office/drawing/2010/main" val="0"/>
              </a:ext>
            </a:extLst>
          </a:blip>
          <a:srcRect l="12820" t="29122" r="12503" b="29380"/>
          <a:stretch/>
        </p:blipFill>
        <p:spPr>
          <a:xfrm>
            <a:off x="2503581" y="1272744"/>
            <a:ext cx="3476724" cy="1448987"/>
          </a:xfrm>
          <a:prstGeom prst="rect">
            <a:avLst/>
          </a:prstGeom>
        </p:spPr>
      </p:pic>
      <p:pic>
        <p:nvPicPr>
          <p:cNvPr id="15" name="Picture 14" descr="Text&#10;&#10;Description automatically generated">
            <a:extLst>
              <a:ext uri="{FF2B5EF4-FFF2-40B4-BE49-F238E27FC236}">
                <a16:creationId xmlns:a16="http://schemas.microsoft.com/office/drawing/2014/main" id="{7A61427D-486E-AACD-3E8B-D6EE7A46BAEF}"/>
              </a:ext>
            </a:extLst>
          </p:cNvPr>
          <p:cNvPicPr>
            <a:picLocks noChangeAspect="1"/>
          </p:cNvPicPr>
          <p:nvPr/>
        </p:nvPicPr>
        <p:blipFill rotWithShape="1">
          <a:blip r:embed="rId6">
            <a:extLst>
              <a:ext uri="{28A0092B-C50C-407E-A947-70E740481C1C}">
                <a14:useLocalDpi xmlns:a14="http://schemas.microsoft.com/office/drawing/2010/main" val="0"/>
              </a:ext>
            </a:extLst>
          </a:blip>
          <a:srcRect l="12820" t="29122" r="12503" b="29380"/>
          <a:stretch/>
        </p:blipFill>
        <p:spPr>
          <a:xfrm>
            <a:off x="10178485" y="93176"/>
            <a:ext cx="1792410" cy="747019"/>
          </a:xfrm>
          <a:prstGeom prst="rect">
            <a:avLst/>
          </a:prstGeom>
        </p:spPr>
      </p:pic>
    </p:spTree>
    <p:extLst>
      <p:ext uri="{BB962C8B-B14F-4D97-AF65-F5344CB8AC3E}">
        <p14:creationId xmlns:p14="http://schemas.microsoft.com/office/powerpoint/2010/main" val="3852278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425;p2">
            <a:extLst>
              <a:ext uri="{FF2B5EF4-FFF2-40B4-BE49-F238E27FC236}">
                <a16:creationId xmlns:a16="http://schemas.microsoft.com/office/drawing/2014/main" id="{FEC6638B-A1FE-9F9A-9688-9174E398F7FD}"/>
              </a:ext>
            </a:extLst>
          </p:cNvPr>
          <p:cNvSpPr txBox="1"/>
          <p:nvPr/>
        </p:nvSpPr>
        <p:spPr>
          <a:xfrm>
            <a:off x="148856" y="163349"/>
            <a:ext cx="10057570" cy="625812"/>
          </a:xfrm>
          <a:prstGeom prst="rect">
            <a:avLst/>
          </a:prstGeom>
          <a:noFill/>
          <a:ln>
            <a:noFill/>
          </a:ln>
        </p:spPr>
        <p:txBody>
          <a:bodyPr spcFirstLastPara="1" wrap="square" lIns="50800" tIns="50800" rIns="50800" bIns="5080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4400"/>
              <a:buFont typeface="Arial"/>
              <a:buNone/>
              <a:tabLst/>
              <a:defRPr/>
            </a:pPr>
            <a:r>
              <a:rPr kumimoji="0" lang="en-US" sz="3400" b="1" i="0" u="none" strike="noStrike" kern="0" cap="none" spc="0" normalizeH="0" baseline="0" noProof="0">
                <a:ln>
                  <a:noFill/>
                </a:ln>
                <a:solidFill>
                  <a:srgbClr val="002060"/>
                </a:solidFill>
                <a:effectLst/>
                <a:uLnTx/>
                <a:uFillTx/>
                <a:latin typeface="Calibri" panose="020F0502020204030204" pitchFamily="34" charset="0"/>
                <a:ea typeface="Open Sans"/>
                <a:cs typeface="Calibri" panose="020F0502020204030204" pitchFamily="34" charset="0"/>
                <a:sym typeface="Open Sans ExtraBold"/>
              </a:rPr>
              <a:t>THE JOURNEY SO FAR.. </a:t>
            </a:r>
          </a:p>
        </p:txBody>
      </p:sp>
      <p:pic>
        <p:nvPicPr>
          <p:cNvPr id="92" name="Graphic 91" descr="Microphone with solid fill">
            <a:extLst>
              <a:ext uri="{FF2B5EF4-FFF2-40B4-BE49-F238E27FC236}">
                <a16:creationId xmlns:a16="http://schemas.microsoft.com/office/drawing/2014/main" id="{70D1A464-CC82-4A54-ACBB-9F5B7A5DCE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80690" y="5235694"/>
            <a:ext cx="399600" cy="399600"/>
          </a:xfrm>
          <a:prstGeom prst="rect">
            <a:avLst/>
          </a:prstGeom>
        </p:spPr>
      </p:pic>
      <p:pic>
        <p:nvPicPr>
          <p:cNvPr id="93" name="Graphic 92" descr="Microphone with solid fill">
            <a:extLst>
              <a:ext uri="{FF2B5EF4-FFF2-40B4-BE49-F238E27FC236}">
                <a16:creationId xmlns:a16="http://schemas.microsoft.com/office/drawing/2014/main" id="{2802CA7F-DE5D-FC07-7CDF-B4098D571B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95680" y="4797339"/>
            <a:ext cx="399600" cy="399600"/>
          </a:xfrm>
          <a:prstGeom prst="rect">
            <a:avLst/>
          </a:prstGeom>
        </p:spPr>
      </p:pic>
      <p:pic>
        <p:nvPicPr>
          <p:cNvPr id="94" name="Graphic 93" descr="Microphone with solid fill">
            <a:extLst>
              <a:ext uri="{FF2B5EF4-FFF2-40B4-BE49-F238E27FC236}">
                <a16:creationId xmlns:a16="http://schemas.microsoft.com/office/drawing/2014/main" id="{1EEDB514-F944-977F-1688-AD82AB0480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80690" y="4358984"/>
            <a:ext cx="399600" cy="399600"/>
          </a:xfrm>
          <a:prstGeom prst="rect">
            <a:avLst/>
          </a:prstGeom>
        </p:spPr>
      </p:pic>
      <p:pic>
        <p:nvPicPr>
          <p:cNvPr id="95" name="Graphic 94" descr="Microphone with solid fill">
            <a:extLst>
              <a:ext uri="{FF2B5EF4-FFF2-40B4-BE49-F238E27FC236}">
                <a16:creationId xmlns:a16="http://schemas.microsoft.com/office/drawing/2014/main" id="{0A1CD59A-D2F9-F9A6-925E-433623C49D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80690" y="3920629"/>
            <a:ext cx="399600" cy="399600"/>
          </a:xfrm>
          <a:prstGeom prst="rect">
            <a:avLst/>
          </a:prstGeom>
        </p:spPr>
      </p:pic>
      <p:pic>
        <p:nvPicPr>
          <p:cNvPr id="96" name="Graphic 95" descr="Piggy Bank with solid fill">
            <a:extLst>
              <a:ext uri="{FF2B5EF4-FFF2-40B4-BE49-F238E27FC236}">
                <a16:creationId xmlns:a16="http://schemas.microsoft.com/office/drawing/2014/main" id="{8A363B88-7CCF-D49F-0E22-18895C0D908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94125" y="5310901"/>
            <a:ext cx="399600" cy="399600"/>
          </a:xfrm>
          <a:prstGeom prst="rect">
            <a:avLst/>
          </a:prstGeom>
        </p:spPr>
      </p:pic>
      <p:pic>
        <p:nvPicPr>
          <p:cNvPr id="97" name="Graphic 96" descr="Piggy Bank with solid fill">
            <a:extLst>
              <a:ext uri="{FF2B5EF4-FFF2-40B4-BE49-F238E27FC236}">
                <a16:creationId xmlns:a16="http://schemas.microsoft.com/office/drawing/2014/main" id="{67A50D34-FF31-0234-53C0-6E4810A2F5E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94125" y="4874511"/>
            <a:ext cx="399600" cy="399600"/>
          </a:xfrm>
          <a:prstGeom prst="rect">
            <a:avLst/>
          </a:prstGeom>
        </p:spPr>
      </p:pic>
      <p:pic>
        <p:nvPicPr>
          <p:cNvPr id="98" name="Graphic 97" descr="Piggy Bank with solid fill">
            <a:extLst>
              <a:ext uri="{FF2B5EF4-FFF2-40B4-BE49-F238E27FC236}">
                <a16:creationId xmlns:a16="http://schemas.microsoft.com/office/drawing/2014/main" id="{C041E72C-B713-9AB6-ED7A-C9DA8100BC4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79135" y="4438121"/>
            <a:ext cx="399600" cy="399600"/>
          </a:xfrm>
          <a:prstGeom prst="rect">
            <a:avLst/>
          </a:prstGeom>
        </p:spPr>
      </p:pic>
      <p:pic>
        <p:nvPicPr>
          <p:cNvPr id="99" name="Graphic 98" descr="Piggy Bank with solid fill">
            <a:extLst>
              <a:ext uri="{FF2B5EF4-FFF2-40B4-BE49-F238E27FC236}">
                <a16:creationId xmlns:a16="http://schemas.microsoft.com/office/drawing/2014/main" id="{E9763E29-43EC-8494-2842-55522B2B1A8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79135" y="4001731"/>
            <a:ext cx="399600" cy="399600"/>
          </a:xfrm>
          <a:prstGeom prst="rect">
            <a:avLst/>
          </a:prstGeom>
        </p:spPr>
      </p:pic>
      <p:pic>
        <p:nvPicPr>
          <p:cNvPr id="100" name="Graphic 99" descr="Piggy Bank with solid fill">
            <a:extLst>
              <a:ext uri="{FF2B5EF4-FFF2-40B4-BE49-F238E27FC236}">
                <a16:creationId xmlns:a16="http://schemas.microsoft.com/office/drawing/2014/main" id="{65649DD5-CA4C-BD95-17A1-27F9E209AC1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63941" y="3565341"/>
            <a:ext cx="399600" cy="399600"/>
          </a:xfrm>
          <a:prstGeom prst="rect">
            <a:avLst/>
          </a:prstGeom>
        </p:spPr>
      </p:pic>
      <p:pic>
        <p:nvPicPr>
          <p:cNvPr id="101" name="Graphic 100" descr="Microphone with solid fill">
            <a:extLst>
              <a:ext uri="{FF2B5EF4-FFF2-40B4-BE49-F238E27FC236}">
                <a16:creationId xmlns:a16="http://schemas.microsoft.com/office/drawing/2014/main" id="{9A49BCB0-7A12-D013-9F65-0568CB05AE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80690" y="5674052"/>
            <a:ext cx="399600" cy="399600"/>
          </a:xfrm>
          <a:prstGeom prst="rect">
            <a:avLst/>
          </a:prstGeom>
        </p:spPr>
      </p:pic>
      <p:pic>
        <p:nvPicPr>
          <p:cNvPr id="102" name="Graphic 101" descr="Microphone with solid fill">
            <a:extLst>
              <a:ext uri="{FF2B5EF4-FFF2-40B4-BE49-F238E27FC236}">
                <a16:creationId xmlns:a16="http://schemas.microsoft.com/office/drawing/2014/main" id="{8E579579-522E-CDA1-9901-0F72A9D4BA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80690" y="3482274"/>
            <a:ext cx="399600" cy="399600"/>
          </a:xfrm>
          <a:prstGeom prst="rect">
            <a:avLst/>
          </a:prstGeom>
        </p:spPr>
      </p:pic>
      <p:sp>
        <p:nvSpPr>
          <p:cNvPr id="103" name="TextBox 102">
            <a:extLst>
              <a:ext uri="{FF2B5EF4-FFF2-40B4-BE49-F238E27FC236}">
                <a16:creationId xmlns:a16="http://schemas.microsoft.com/office/drawing/2014/main" id="{BAFBA1C2-74D6-6FAE-CF9E-FF1FEC213886}"/>
              </a:ext>
            </a:extLst>
          </p:cNvPr>
          <p:cNvSpPr txBox="1"/>
          <p:nvPr/>
        </p:nvSpPr>
        <p:spPr>
          <a:xfrm>
            <a:off x="6639625" y="2368008"/>
            <a:ext cx="792151" cy="461665"/>
          </a:xfrm>
          <a:prstGeom prst="rect">
            <a:avLst/>
          </a:prstGeom>
          <a:noFill/>
        </p:spPr>
        <p:txBody>
          <a:bodyPr wrap="square" rtlCol="0">
            <a:spAutoFit/>
          </a:bodyPr>
          <a:lstStyle/>
          <a:p>
            <a:pPr algn="ctr"/>
            <a:r>
              <a:rPr lang="en-US" sz="2400" b="1">
                <a:solidFill>
                  <a:srgbClr val="4A99D2"/>
                </a:solidFill>
                <a:latin typeface="Calibri" panose="020F0502020204030204" pitchFamily="34" charset="0"/>
                <a:cs typeface="Calibri" panose="020F0502020204030204" pitchFamily="34" charset="0"/>
              </a:rPr>
              <a:t>8x</a:t>
            </a:r>
            <a:endParaRPr lang="en-IN" sz="2400" b="1">
              <a:solidFill>
                <a:srgbClr val="4A99D2"/>
              </a:solidFill>
              <a:latin typeface="Calibri" panose="020F0502020204030204" pitchFamily="34" charset="0"/>
              <a:cs typeface="Calibri" panose="020F0502020204030204" pitchFamily="34" charset="0"/>
            </a:endParaRPr>
          </a:p>
        </p:txBody>
      </p:sp>
      <p:pic>
        <p:nvPicPr>
          <p:cNvPr id="104" name="Graphic 103" descr="Microphone with solid fill">
            <a:extLst>
              <a:ext uri="{FF2B5EF4-FFF2-40B4-BE49-F238E27FC236}">
                <a16:creationId xmlns:a16="http://schemas.microsoft.com/office/drawing/2014/main" id="{54F97D48-8768-27BA-B7E8-06B16BBDAB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80690" y="3043919"/>
            <a:ext cx="399600" cy="399600"/>
          </a:xfrm>
          <a:prstGeom prst="rect">
            <a:avLst/>
          </a:prstGeom>
        </p:spPr>
      </p:pic>
      <p:pic>
        <p:nvPicPr>
          <p:cNvPr id="105" name="Graphic 104" descr="Microphone with solid fill">
            <a:extLst>
              <a:ext uri="{FF2B5EF4-FFF2-40B4-BE49-F238E27FC236}">
                <a16:creationId xmlns:a16="http://schemas.microsoft.com/office/drawing/2014/main" id="{3918982F-3B58-15B7-3F06-C7416EC532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80690" y="2605564"/>
            <a:ext cx="399600" cy="399600"/>
          </a:xfrm>
          <a:prstGeom prst="rect">
            <a:avLst/>
          </a:prstGeom>
        </p:spPr>
      </p:pic>
      <p:pic>
        <p:nvPicPr>
          <p:cNvPr id="106" name="Graphic 105" descr="Microphone with solid fill">
            <a:extLst>
              <a:ext uri="{FF2B5EF4-FFF2-40B4-BE49-F238E27FC236}">
                <a16:creationId xmlns:a16="http://schemas.microsoft.com/office/drawing/2014/main" id="{14E98455-FFD1-3953-87A1-B02EF5E7AB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80690" y="2167209"/>
            <a:ext cx="399600" cy="399600"/>
          </a:xfrm>
          <a:prstGeom prst="rect">
            <a:avLst/>
          </a:prstGeom>
        </p:spPr>
      </p:pic>
      <p:pic>
        <p:nvPicPr>
          <p:cNvPr id="107" name="Graphic 106" descr="Piggy Bank with solid fill">
            <a:extLst>
              <a:ext uri="{FF2B5EF4-FFF2-40B4-BE49-F238E27FC236}">
                <a16:creationId xmlns:a16="http://schemas.microsoft.com/office/drawing/2014/main" id="{BB5003F6-59D6-897F-47CF-3C859EDED76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09117" y="5747290"/>
            <a:ext cx="399600" cy="399600"/>
          </a:xfrm>
          <a:prstGeom prst="rect">
            <a:avLst/>
          </a:prstGeom>
        </p:spPr>
      </p:pic>
      <p:sp>
        <p:nvSpPr>
          <p:cNvPr id="108" name="Rounded Rectangle 24">
            <a:extLst>
              <a:ext uri="{FF2B5EF4-FFF2-40B4-BE49-F238E27FC236}">
                <a16:creationId xmlns:a16="http://schemas.microsoft.com/office/drawing/2014/main" id="{F8ED45D1-AA2C-E482-D4B0-73E04788D7DE}"/>
              </a:ext>
            </a:extLst>
          </p:cNvPr>
          <p:cNvSpPr/>
          <p:nvPr/>
        </p:nvSpPr>
        <p:spPr bwMode="auto">
          <a:xfrm>
            <a:off x="6780324" y="6130748"/>
            <a:ext cx="1440000" cy="442291"/>
          </a:xfrm>
          <a:prstGeom prst="roundRect">
            <a:avLst/>
          </a:prstGeom>
          <a:solidFill>
            <a:srgbClr val="4A99D2"/>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1031626"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rPr>
              <a:t>Funding </a:t>
            </a:r>
          </a:p>
        </p:txBody>
      </p:sp>
      <p:grpSp>
        <p:nvGrpSpPr>
          <p:cNvPr id="109" name="Group 87">
            <a:extLst>
              <a:ext uri="{FF2B5EF4-FFF2-40B4-BE49-F238E27FC236}">
                <a16:creationId xmlns:a16="http://schemas.microsoft.com/office/drawing/2014/main" id="{8585762B-77AA-5925-5437-D7AEA8C1A370}"/>
              </a:ext>
            </a:extLst>
          </p:cNvPr>
          <p:cNvGrpSpPr/>
          <p:nvPr/>
        </p:nvGrpSpPr>
        <p:grpSpPr>
          <a:xfrm>
            <a:off x="334963" y="5044857"/>
            <a:ext cx="1227137" cy="707886"/>
            <a:chOff x="1073783" y="1305084"/>
            <a:chExt cx="2057400" cy="2333466"/>
          </a:xfrm>
        </p:grpSpPr>
        <p:sp>
          <p:nvSpPr>
            <p:cNvPr id="110" name="Round Same Side Corner Rectangle 4">
              <a:extLst>
                <a:ext uri="{FF2B5EF4-FFF2-40B4-BE49-F238E27FC236}">
                  <a16:creationId xmlns:a16="http://schemas.microsoft.com/office/drawing/2014/main" id="{B5E5A703-7467-FEB5-1479-AAB93D381B71}"/>
                </a:ext>
              </a:extLst>
            </p:cNvPr>
            <p:cNvSpPr/>
            <p:nvPr/>
          </p:nvSpPr>
          <p:spPr>
            <a:xfrm>
              <a:off x="1073783" y="1504950"/>
              <a:ext cx="2057400" cy="609600"/>
            </a:xfrm>
            <a:prstGeom prst="round2SameRect">
              <a:avLst/>
            </a:prstGeom>
            <a:gradFill>
              <a:gsLst>
                <a:gs pos="2000">
                  <a:schemeClr val="accent1"/>
                </a:gs>
                <a:gs pos="100000">
                  <a:schemeClr val="accent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panose="020F0502020204030204" pitchFamily="34" charset="0"/>
                <a:cs typeface="Calibri" panose="020F0502020204030204" pitchFamily="34" charset="0"/>
              </a:endParaRPr>
            </a:p>
          </p:txBody>
        </p:sp>
        <p:sp>
          <p:nvSpPr>
            <p:cNvPr id="111" name="Round Same Side Corner Rectangle 5">
              <a:extLst>
                <a:ext uri="{FF2B5EF4-FFF2-40B4-BE49-F238E27FC236}">
                  <a16:creationId xmlns:a16="http://schemas.microsoft.com/office/drawing/2014/main" id="{671E3C2B-7A80-03FD-62CD-D1C9FE25EA77}"/>
                </a:ext>
              </a:extLst>
            </p:cNvPr>
            <p:cNvSpPr/>
            <p:nvPr/>
          </p:nvSpPr>
          <p:spPr>
            <a:xfrm rot="10800000">
              <a:off x="1073783" y="2114550"/>
              <a:ext cx="2057400" cy="1524000"/>
            </a:xfrm>
            <a:prstGeom prst="round2SameRect">
              <a:avLst>
                <a:gd name="adj1" fmla="val 4584"/>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panose="020F0502020204030204" pitchFamily="34" charset="0"/>
                <a:cs typeface="Calibri" panose="020F0502020204030204" pitchFamily="34" charset="0"/>
              </a:endParaRPr>
            </a:p>
          </p:txBody>
        </p:sp>
        <p:sp>
          <p:nvSpPr>
            <p:cNvPr id="112" name="Folded Corner 6">
              <a:extLst>
                <a:ext uri="{FF2B5EF4-FFF2-40B4-BE49-F238E27FC236}">
                  <a16:creationId xmlns:a16="http://schemas.microsoft.com/office/drawing/2014/main" id="{EFF5FCB9-B1BC-2A77-D442-EDD339CB35DA}"/>
                </a:ext>
              </a:extLst>
            </p:cNvPr>
            <p:cNvSpPr/>
            <p:nvPr/>
          </p:nvSpPr>
          <p:spPr>
            <a:xfrm>
              <a:off x="1130933" y="2114550"/>
              <a:ext cx="1958339" cy="1447800"/>
            </a:xfrm>
            <a:prstGeom prst="foldedCorner">
              <a:avLst>
                <a:gd name="adj" fmla="val 35049"/>
              </a:avLst>
            </a:prstGeom>
            <a:solidFill>
              <a:schemeClr val="bg1">
                <a:lumMod val="95000"/>
              </a:schemeClr>
            </a:solidFill>
            <a:ln>
              <a:noFill/>
            </a:ln>
            <a:effectLst>
              <a:outerShdw blurRad="50800" dist="38100" dir="2700000" sx="98000" sy="98000" algn="tl" rotWithShape="0">
                <a:schemeClr val="tx1">
                  <a:lumMod val="75000"/>
                  <a:lumOff val="25000"/>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panose="020F0502020204030204" pitchFamily="34" charset="0"/>
                <a:cs typeface="Calibri" panose="020F0502020204030204" pitchFamily="34" charset="0"/>
              </a:endParaRPr>
            </a:p>
          </p:txBody>
        </p:sp>
        <p:grpSp>
          <p:nvGrpSpPr>
            <p:cNvPr id="113" name="Group 25">
              <a:extLst>
                <a:ext uri="{FF2B5EF4-FFF2-40B4-BE49-F238E27FC236}">
                  <a16:creationId xmlns:a16="http://schemas.microsoft.com/office/drawing/2014/main" id="{52A1E677-49A8-3DBF-E224-4CF1CF085A70}"/>
                </a:ext>
              </a:extLst>
            </p:cNvPr>
            <p:cNvGrpSpPr/>
            <p:nvPr/>
          </p:nvGrpSpPr>
          <p:grpSpPr>
            <a:xfrm>
              <a:off x="1418274" y="1305084"/>
              <a:ext cx="1376359" cy="428622"/>
              <a:chOff x="3919541" y="1378744"/>
              <a:chExt cx="1376359" cy="428622"/>
            </a:xfrm>
          </p:grpSpPr>
          <p:grpSp>
            <p:nvGrpSpPr>
              <p:cNvPr id="114" name="Group 9">
                <a:extLst>
                  <a:ext uri="{FF2B5EF4-FFF2-40B4-BE49-F238E27FC236}">
                    <a16:creationId xmlns:a16="http://schemas.microsoft.com/office/drawing/2014/main" id="{D50232CB-3DD6-379B-1890-8B635394BEB2}"/>
                  </a:ext>
                </a:extLst>
              </p:cNvPr>
              <p:cNvGrpSpPr/>
              <p:nvPr/>
            </p:nvGrpSpPr>
            <p:grpSpPr>
              <a:xfrm>
                <a:off x="3919541" y="1378744"/>
                <a:ext cx="152400" cy="428622"/>
                <a:chOff x="3919541" y="1390650"/>
                <a:chExt cx="152400" cy="428622"/>
              </a:xfrm>
            </p:grpSpPr>
            <p:sp>
              <p:nvSpPr>
                <p:cNvPr id="130" name="Oval 129">
                  <a:extLst>
                    <a:ext uri="{FF2B5EF4-FFF2-40B4-BE49-F238E27FC236}">
                      <a16:creationId xmlns:a16="http://schemas.microsoft.com/office/drawing/2014/main" id="{8965DEDE-5E88-060D-E026-5AE998CA9599}"/>
                    </a:ext>
                  </a:extLst>
                </p:cNvPr>
                <p:cNvSpPr/>
                <p:nvPr/>
              </p:nvSpPr>
              <p:spPr>
                <a:xfrm>
                  <a:off x="3919541" y="1666872"/>
                  <a:ext cx="152400" cy="1524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panose="020F0502020204030204" pitchFamily="34" charset="0"/>
                    <a:cs typeface="Calibri" panose="020F0502020204030204" pitchFamily="34" charset="0"/>
                  </a:endParaRPr>
                </a:p>
              </p:txBody>
            </p:sp>
            <p:sp>
              <p:nvSpPr>
                <p:cNvPr id="131" name="Rounded Rectangle 7">
                  <a:extLst>
                    <a:ext uri="{FF2B5EF4-FFF2-40B4-BE49-F238E27FC236}">
                      <a16:creationId xmlns:a16="http://schemas.microsoft.com/office/drawing/2014/main" id="{A954247D-1B86-D992-FB77-CCAF74E34858}"/>
                    </a:ext>
                  </a:extLst>
                </p:cNvPr>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panose="020F0502020204030204" pitchFamily="34" charset="0"/>
                    <a:cs typeface="Calibri" panose="020F0502020204030204" pitchFamily="34" charset="0"/>
                  </a:endParaRPr>
                </a:p>
              </p:txBody>
            </p:sp>
          </p:grpSp>
          <p:grpSp>
            <p:nvGrpSpPr>
              <p:cNvPr id="115" name="Group 10">
                <a:extLst>
                  <a:ext uri="{FF2B5EF4-FFF2-40B4-BE49-F238E27FC236}">
                    <a16:creationId xmlns:a16="http://schemas.microsoft.com/office/drawing/2014/main" id="{1615BF8F-5F2F-6230-7CCF-EBDDD8A38DE6}"/>
                  </a:ext>
                </a:extLst>
              </p:cNvPr>
              <p:cNvGrpSpPr/>
              <p:nvPr/>
            </p:nvGrpSpPr>
            <p:grpSpPr>
              <a:xfrm>
                <a:off x="4164333" y="1378744"/>
                <a:ext cx="152400" cy="428622"/>
                <a:chOff x="3919541" y="1390650"/>
                <a:chExt cx="152400" cy="428622"/>
              </a:xfrm>
            </p:grpSpPr>
            <p:sp>
              <p:nvSpPr>
                <p:cNvPr id="128" name="Oval 127">
                  <a:extLst>
                    <a:ext uri="{FF2B5EF4-FFF2-40B4-BE49-F238E27FC236}">
                      <a16:creationId xmlns:a16="http://schemas.microsoft.com/office/drawing/2014/main" id="{778965EA-7699-63FE-5A5F-0858F75F006E}"/>
                    </a:ext>
                  </a:extLst>
                </p:cNvPr>
                <p:cNvSpPr/>
                <p:nvPr/>
              </p:nvSpPr>
              <p:spPr>
                <a:xfrm>
                  <a:off x="3919541" y="1666872"/>
                  <a:ext cx="152400" cy="1524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panose="020F0502020204030204" pitchFamily="34" charset="0"/>
                    <a:cs typeface="Calibri" panose="020F0502020204030204" pitchFamily="34" charset="0"/>
                  </a:endParaRPr>
                </a:p>
              </p:txBody>
            </p:sp>
            <p:sp>
              <p:nvSpPr>
                <p:cNvPr id="129" name="Rounded Rectangle 12">
                  <a:extLst>
                    <a:ext uri="{FF2B5EF4-FFF2-40B4-BE49-F238E27FC236}">
                      <a16:creationId xmlns:a16="http://schemas.microsoft.com/office/drawing/2014/main" id="{A5C50D74-2D0B-5C42-58A4-E2E109562CF8}"/>
                    </a:ext>
                  </a:extLst>
                </p:cNvPr>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panose="020F0502020204030204" pitchFamily="34" charset="0"/>
                    <a:cs typeface="Calibri" panose="020F0502020204030204" pitchFamily="34" charset="0"/>
                  </a:endParaRPr>
                </a:p>
              </p:txBody>
            </p:sp>
          </p:grpSp>
          <p:grpSp>
            <p:nvGrpSpPr>
              <p:cNvPr id="116" name="Group 13">
                <a:extLst>
                  <a:ext uri="{FF2B5EF4-FFF2-40B4-BE49-F238E27FC236}">
                    <a16:creationId xmlns:a16="http://schemas.microsoft.com/office/drawing/2014/main" id="{89C83782-DEC3-5C63-1347-E02F08FE2669}"/>
                  </a:ext>
                </a:extLst>
              </p:cNvPr>
              <p:cNvGrpSpPr/>
              <p:nvPr/>
            </p:nvGrpSpPr>
            <p:grpSpPr>
              <a:xfrm>
                <a:off x="4409125" y="1378744"/>
                <a:ext cx="152400" cy="428622"/>
                <a:chOff x="3919541" y="1390650"/>
                <a:chExt cx="152400" cy="428622"/>
              </a:xfrm>
            </p:grpSpPr>
            <p:sp>
              <p:nvSpPr>
                <p:cNvPr id="126" name="Oval 125">
                  <a:extLst>
                    <a:ext uri="{FF2B5EF4-FFF2-40B4-BE49-F238E27FC236}">
                      <a16:creationId xmlns:a16="http://schemas.microsoft.com/office/drawing/2014/main" id="{19EFE1A7-7644-CCA4-DD91-DE987B5C841A}"/>
                    </a:ext>
                  </a:extLst>
                </p:cNvPr>
                <p:cNvSpPr/>
                <p:nvPr/>
              </p:nvSpPr>
              <p:spPr>
                <a:xfrm>
                  <a:off x="3919541" y="1666872"/>
                  <a:ext cx="152400" cy="1524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panose="020F0502020204030204" pitchFamily="34" charset="0"/>
                    <a:cs typeface="Calibri" panose="020F0502020204030204" pitchFamily="34" charset="0"/>
                  </a:endParaRPr>
                </a:p>
              </p:txBody>
            </p:sp>
            <p:sp>
              <p:nvSpPr>
                <p:cNvPr id="127" name="Rounded Rectangle 15">
                  <a:extLst>
                    <a:ext uri="{FF2B5EF4-FFF2-40B4-BE49-F238E27FC236}">
                      <a16:creationId xmlns:a16="http://schemas.microsoft.com/office/drawing/2014/main" id="{857437E1-61D4-8443-A712-B1ED12AB81A0}"/>
                    </a:ext>
                  </a:extLst>
                </p:cNvPr>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panose="020F0502020204030204" pitchFamily="34" charset="0"/>
                    <a:cs typeface="Calibri" panose="020F0502020204030204" pitchFamily="34" charset="0"/>
                  </a:endParaRPr>
                </a:p>
              </p:txBody>
            </p:sp>
          </p:grpSp>
          <p:grpSp>
            <p:nvGrpSpPr>
              <p:cNvPr id="117" name="Group 16">
                <a:extLst>
                  <a:ext uri="{FF2B5EF4-FFF2-40B4-BE49-F238E27FC236}">
                    <a16:creationId xmlns:a16="http://schemas.microsoft.com/office/drawing/2014/main" id="{D7F47116-081A-2AAB-0132-A62EDC27A487}"/>
                  </a:ext>
                </a:extLst>
              </p:cNvPr>
              <p:cNvGrpSpPr/>
              <p:nvPr/>
            </p:nvGrpSpPr>
            <p:grpSpPr>
              <a:xfrm>
                <a:off x="4653917" y="1378744"/>
                <a:ext cx="152400" cy="428622"/>
                <a:chOff x="3919541" y="1390650"/>
                <a:chExt cx="152400" cy="428622"/>
              </a:xfrm>
            </p:grpSpPr>
            <p:sp>
              <p:nvSpPr>
                <p:cNvPr id="124" name="Oval 123">
                  <a:extLst>
                    <a:ext uri="{FF2B5EF4-FFF2-40B4-BE49-F238E27FC236}">
                      <a16:creationId xmlns:a16="http://schemas.microsoft.com/office/drawing/2014/main" id="{8639DD8F-12D0-CFD4-7D94-C91008893AEB}"/>
                    </a:ext>
                  </a:extLst>
                </p:cNvPr>
                <p:cNvSpPr/>
                <p:nvPr/>
              </p:nvSpPr>
              <p:spPr>
                <a:xfrm>
                  <a:off x="3919541" y="1666872"/>
                  <a:ext cx="152400" cy="1524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panose="020F0502020204030204" pitchFamily="34" charset="0"/>
                    <a:cs typeface="Calibri" panose="020F0502020204030204" pitchFamily="34" charset="0"/>
                  </a:endParaRPr>
                </a:p>
              </p:txBody>
            </p:sp>
            <p:sp>
              <p:nvSpPr>
                <p:cNvPr id="125" name="Rounded Rectangle 18">
                  <a:extLst>
                    <a:ext uri="{FF2B5EF4-FFF2-40B4-BE49-F238E27FC236}">
                      <a16:creationId xmlns:a16="http://schemas.microsoft.com/office/drawing/2014/main" id="{8B66C9F5-CCD9-3C7D-FE11-F9E2168FF91C}"/>
                    </a:ext>
                  </a:extLst>
                </p:cNvPr>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panose="020F0502020204030204" pitchFamily="34" charset="0"/>
                    <a:cs typeface="Calibri" panose="020F0502020204030204" pitchFamily="34" charset="0"/>
                  </a:endParaRPr>
                </a:p>
              </p:txBody>
            </p:sp>
          </p:grpSp>
          <p:grpSp>
            <p:nvGrpSpPr>
              <p:cNvPr id="118" name="Group 19">
                <a:extLst>
                  <a:ext uri="{FF2B5EF4-FFF2-40B4-BE49-F238E27FC236}">
                    <a16:creationId xmlns:a16="http://schemas.microsoft.com/office/drawing/2014/main" id="{A65FCC3B-BFF7-3A21-A075-5BBC00AC67F4}"/>
                  </a:ext>
                </a:extLst>
              </p:cNvPr>
              <p:cNvGrpSpPr/>
              <p:nvPr/>
            </p:nvGrpSpPr>
            <p:grpSpPr>
              <a:xfrm>
                <a:off x="4898709" y="1378744"/>
                <a:ext cx="152400" cy="428622"/>
                <a:chOff x="3919541" y="1390650"/>
                <a:chExt cx="152400" cy="428622"/>
              </a:xfrm>
            </p:grpSpPr>
            <p:sp>
              <p:nvSpPr>
                <p:cNvPr id="122" name="Oval 121">
                  <a:extLst>
                    <a:ext uri="{FF2B5EF4-FFF2-40B4-BE49-F238E27FC236}">
                      <a16:creationId xmlns:a16="http://schemas.microsoft.com/office/drawing/2014/main" id="{D27FCBC7-747E-DE07-0B37-6A27E40F717D}"/>
                    </a:ext>
                  </a:extLst>
                </p:cNvPr>
                <p:cNvSpPr/>
                <p:nvPr/>
              </p:nvSpPr>
              <p:spPr>
                <a:xfrm>
                  <a:off x="3919541" y="1666872"/>
                  <a:ext cx="152400" cy="1524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panose="020F0502020204030204" pitchFamily="34" charset="0"/>
                    <a:cs typeface="Calibri" panose="020F0502020204030204" pitchFamily="34" charset="0"/>
                  </a:endParaRPr>
                </a:p>
              </p:txBody>
            </p:sp>
            <p:sp>
              <p:nvSpPr>
                <p:cNvPr id="123" name="Rounded Rectangle 21">
                  <a:extLst>
                    <a:ext uri="{FF2B5EF4-FFF2-40B4-BE49-F238E27FC236}">
                      <a16:creationId xmlns:a16="http://schemas.microsoft.com/office/drawing/2014/main" id="{2F249F74-B505-2CA3-3E72-FB4DB6ABD9D1}"/>
                    </a:ext>
                  </a:extLst>
                </p:cNvPr>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panose="020F0502020204030204" pitchFamily="34" charset="0"/>
                    <a:cs typeface="Calibri" panose="020F0502020204030204" pitchFamily="34" charset="0"/>
                  </a:endParaRPr>
                </a:p>
              </p:txBody>
            </p:sp>
          </p:grpSp>
          <p:grpSp>
            <p:nvGrpSpPr>
              <p:cNvPr id="119" name="Group 118">
                <a:extLst>
                  <a:ext uri="{FF2B5EF4-FFF2-40B4-BE49-F238E27FC236}">
                    <a16:creationId xmlns:a16="http://schemas.microsoft.com/office/drawing/2014/main" id="{5E642BC9-96B6-7D0C-39F5-014B04112C2D}"/>
                  </a:ext>
                </a:extLst>
              </p:cNvPr>
              <p:cNvGrpSpPr/>
              <p:nvPr/>
            </p:nvGrpSpPr>
            <p:grpSpPr>
              <a:xfrm>
                <a:off x="5143500" y="1378744"/>
                <a:ext cx="152400" cy="428622"/>
                <a:chOff x="3919541" y="1390650"/>
                <a:chExt cx="152400" cy="428622"/>
              </a:xfrm>
            </p:grpSpPr>
            <p:sp>
              <p:nvSpPr>
                <p:cNvPr id="120" name="Oval 119">
                  <a:extLst>
                    <a:ext uri="{FF2B5EF4-FFF2-40B4-BE49-F238E27FC236}">
                      <a16:creationId xmlns:a16="http://schemas.microsoft.com/office/drawing/2014/main" id="{0E8B6B7F-4031-2B32-28E4-1E3530AB0AEA}"/>
                    </a:ext>
                  </a:extLst>
                </p:cNvPr>
                <p:cNvSpPr/>
                <p:nvPr/>
              </p:nvSpPr>
              <p:spPr>
                <a:xfrm>
                  <a:off x="3919541" y="1666872"/>
                  <a:ext cx="152400" cy="1524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panose="020F0502020204030204" pitchFamily="34" charset="0"/>
                    <a:cs typeface="Calibri" panose="020F0502020204030204" pitchFamily="34" charset="0"/>
                  </a:endParaRPr>
                </a:p>
              </p:txBody>
            </p:sp>
            <p:sp>
              <p:nvSpPr>
                <p:cNvPr id="121" name="Rounded Rectangle 24">
                  <a:extLst>
                    <a:ext uri="{FF2B5EF4-FFF2-40B4-BE49-F238E27FC236}">
                      <a16:creationId xmlns:a16="http://schemas.microsoft.com/office/drawing/2014/main" id="{A74BE1FC-8375-3DF9-CF00-B4043CEE8CC5}"/>
                    </a:ext>
                  </a:extLst>
                </p:cNvPr>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panose="020F0502020204030204" pitchFamily="34" charset="0"/>
                    <a:cs typeface="Calibri" panose="020F0502020204030204" pitchFamily="34" charset="0"/>
                  </a:endParaRPr>
                </a:p>
              </p:txBody>
            </p:sp>
          </p:grpSp>
        </p:grpSp>
      </p:grpSp>
      <p:sp>
        <p:nvSpPr>
          <p:cNvPr id="132" name="TextBox 131">
            <a:extLst>
              <a:ext uri="{FF2B5EF4-FFF2-40B4-BE49-F238E27FC236}">
                <a16:creationId xmlns:a16="http://schemas.microsoft.com/office/drawing/2014/main" id="{B65C5BC8-89EF-56A5-8E51-D38807B0D1C0}"/>
              </a:ext>
            </a:extLst>
          </p:cNvPr>
          <p:cNvSpPr txBox="1"/>
          <p:nvPr/>
        </p:nvSpPr>
        <p:spPr>
          <a:xfrm>
            <a:off x="-236369" y="5309968"/>
            <a:ext cx="2300449" cy="400110"/>
          </a:xfrm>
          <a:prstGeom prst="rect">
            <a:avLst/>
          </a:prstGeom>
          <a:noFill/>
        </p:spPr>
        <p:txBody>
          <a:bodyPr wrap="square" rtlCol="0">
            <a:spAutoFit/>
          </a:bodyPr>
          <a:lstStyle/>
          <a:p>
            <a:pPr algn="ctr"/>
            <a:r>
              <a:rPr lang="en-US" sz="2000">
                <a:latin typeface="Trebuchet MS" panose="020B0603020202020204" pitchFamily="34" charset="0"/>
              </a:rPr>
              <a:t>2015</a:t>
            </a:r>
            <a:endParaRPr lang="en-IN" sz="2000">
              <a:latin typeface="Trebuchet MS" panose="020B0603020202020204" pitchFamily="34" charset="0"/>
            </a:endParaRPr>
          </a:p>
        </p:txBody>
      </p:sp>
      <p:grpSp>
        <p:nvGrpSpPr>
          <p:cNvPr id="133" name="Group 87">
            <a:extLst>
              <a:ext uri="{FF2B5EF4-FFF2-40B4-BE49-F238E27FC236}">
                <a16:creationId xmlns:a16="http://schemas.microsoft.com/office/drawing/2014/main" id="{9C398177-D9CD-F1F2-8706-9E56EB57F8EA}"/>
              </a:ext>
            </a:extLst>
          </p:cNvPr>
          <p:cNvGrpSpPr/>
          <p:nvPr/>
        </p:nvGrpSpPr>
        <p:grpSpPr>
          <a:xfrm>
            <a:off x="280535" y="996660"/>
            <a:ext cx="1227137" cy="707887"/>
            <a:chOff x="1073783" y="1305084"/>
            <a:chExt cx="2057400" cy="2333466"/>
          </a:xfrm>
        </p:grpSpPr>
        <p:sp>
          <p:nvSpPr>
            <p:cNvPr id="134" name="Round Same Side Corner Rectangle 4">
              <a:extLst>
                <a:ext uri="{FF2B5EF4-FFF2-40B4-BE49-F238E27FC236}">
                  <a16:creationId xmlns:a16="http://schemas.microsoft.com/office/drawing/2014/main" id="{E29DB922-6F9A-85CA-EF17-7F4094905CD8}"/>
                </a:ext>
              </a:extLst>
            </p:cNvPr>
            <p:cNvSpPr/>
            <p:nvPr/>
          </p:nvSpPr>
          <p:spPr>
            <a:xfrm>
              <a:off x="1073783" y="1504950"/>
              <a:ext cx="2057400" cy="609600"/>
            </a:xfrm>
            <a:prstGeom prst="round2SameRect">
              <a:avLst/>
            </a:prstGeom>
            <a:gradFill>
              <a:gsLst>
                <a:gs pos="2000">
                  <a:schemeClr val="accent1"/>
                </a:gs>
                <a:gs pos="100000">
                  <a:schemeClr val="accent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panose="020F0502020204030204" pitchFamily="34" charset="0"/>
                <a:cs typeface="Calibri" panose="020F0502020204030204" pitchFamily="34" charset="0"/>
              </a:endParaRPr>
            </a:p>
          </p:txBody>
        </p:sp>
        <p:sp>
          <p:nvSpPr>
            <p:cNvPr id="135" name="Round Same Side Corner Rectangle 5">
              <a:extLst>
                <a:ext uri="{FF2B5EF4-FFF2-40B4-BE49-F238E27FC236}">
                  <a16:creationId xmlns:a16="http://schemas.microsoft.com/office/drawing/2014/main" id="{24ED0086-98E4-7E27-6011-9A4D85162146}"/>
                </a:ext>
              </a:extLst>
            </p:cNvPr>
            <p:cNvSpPr/>
            <p:nvPr/>
          </p:nvSpPr>
          <p:spPr>
            <a:xfrm rot="10800000">
              <a:off x="1073783" y="2114550"/>
              <a:ext cx="2057400" cy="1524000"/>
            </a:xfrm>
            <a:prstGeom prst="round2SameRect">
              <a:avLst>
                <a:gd name="adj1" fmla="val 4584"/>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panose="020F0502020204030204" pitchFamily="34" charset="0"/>
                <a:cs typeface="Calibri" panose="020F0502020204030204" pitchFamily="34" charset="0"/>
              </a:endParaRPr>
            </a:p>
          </p:txBody>
        </p:sp>
        <p:sp>
          <p:nvSpPr>
            <p:cNvPr id="136" name="Folded Corner 6">
              <a:extLst>
                <a:ext uri="{FF2B5EF4-FFF2-40B4-BE49-F238E27FC236}">
                  <a16:creationId xmlns:a16="http://schemas.microsoft.com/office/drawing/2014/main" id="{822DB7CA-1998-21DA-DC3B-48CE95C44E79}"/>
                </a:ext>
              </a:extLst>
            </p:cNvPr>
            <p:cNvSpPr/>
            <p:nvPr/>
          </p:nvSpPr>
          <p:spPr>
            <a:xfrm>
              <a:off x="1130933" y="2114550"/>
              <a:ext cx="1958339" cy="1447800"/>
            </a:xfrm>
            <a:prstGeom prst="foldedCorner">
              <a:avLst>
                <a:gd name="adj" fmla="val 35049"/>
              </a:avLst>
            </a:prstGeom>
            <a:solidFill>
              <a:schemeClr val="bg1">
                <a:lumMod val="95000"/>
              </a:schemeClr>
            </a:solidFill>
            <a:ln>
              <a:noFill/>
            </a:ln>
            <a:effectLst>
              <a:outerShdw blurRad="50800" dist="38100" dir="2700000" sx="98000" sy="98000" algn="tl" rotWithShape="0">
                <a:schemeClr val="tx1">
                  <a:lumMod val="75000"/>
                  <a:lumOff val="25000"/>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panose="020F0502020204030204" pitchFamily="34" charset="0"/>
                <a:cs typeface="Calibri" panose="020F0502020204030204" pitchFamily="34" charset="0"/>
              </a:endParaRPr>
            </a:p>
          </p:txBody>
        </p:sp>
        <p:grpSp>
          <p:nvGrpSpPr>
            <p:cNvPr id="137" name="Group 25">
              <a:extLst>
                <a:ext uri="{FF2B5EF4-FFF2-40B4-BE49-F238E27FC236}">
                  <a16:creationId xmlns:a16="http://schemas.microsoft.com/office/drawing/2014/main" id="{0AB279DA-61FB-247E-3841-55C3FFF19038}"/>
                </a:ext>
              </a:extLst>
            </p:cNvPr>
            <p:cNvGrpSpPr/>
            <p:nvPr/>
          </p:nvGrpSpPr>
          <p:grpSpPr>
            <a:xfrm>
              <a:off x="1418274" y="1305084"/>
              <a:ext cx="1376359" cy="428622"/>
              <a:chOff x="3919541" y="1378744"/>
              <a:chExt cx="1376359" cy="428622"/>
            </a:xfrm>
          </p:grpSpPr>
          <p:grpSp>
            <p:nvGrpSpPr>
              <p:cNvPr id="138" name="Group 9">
                <a:extLst>
                  <a:ext uri="{FF2B5EF4-FFF2-40B4-BE49-F238E27FC236}">
                    <a16:creationId xmlns:a16="http://schemas.microsoft.com/office/drawing/2014/main" id="{EE9D51EB-A238-17B3-CD30-D105EBC19FD6}"/>
                  </a:ext>
                </a:extLst>
              </p:cNvPr>
              <p:cNvGrpSpPr/>
              <p:nvPr/>
            </p:nvGrpSpPr>
            <p:grpSpPr>
              <a:xfrm>
                <a:off x="3919541" y="1378744"/>
                <a:ext cx="152400" cy="428622"/>
                <a:chOff x="3919541" y="1390650"/>
                <a:chExt cx="152400" cy="428622"/>
              </a:xfrm>
            </p:grpSpPr>
            <p:sp>
              <p:nvSpPr>
                <p:cNvPr id="154" name="Oval 153">
                  <a:extLst>
                    <a:ext uri="{FF2B5EF4-FFF2-40B4-BE49-F238E27FC236}">
                      <a16:creationId xmlns:a16="http://schemas.microsoft.com/office/drawing/2014/main" id="{02DD34F2-163A-F7F2-0DCE-0CE54F08D0BA}"/>
                    </a:ext>
                  </a:extLst>
                </p:cNvPr>
                <p:cNvSpPr/>
                <p:nvPr/>
              </p:nvSpPr>
              <p:spPr>
                <a:xfrm>
                  <a:off x="3919541" y="1666872"/>
                  <a:ext cx="152400" cy="1524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panose="020F0502020204030204" pitchFamily="34" charset="0"/>
                    <a:cs typeface="Calibri" panose="020F0502020204030204" pitchFamily="34" charset="0"/>
                  </a:endParaRPr>
                </a:p>
              </p:txBody>
            </p:sp>
            <p:sp>
              <p:nvSpPr>
                <p:cNvPr id="155" name="Rounded Rectangle 7">
                  <a:extLst>
                    <a:ext uri="{FF2B5EF4-FFF2-40B4-BE49-F238E27FC236}">
                      <a16:creationId xmlns:a16="http://schemas.microsoft.com/office/drawing/2014/main" id="{BA246087-4F71-F1E5-9F1D-3FE7E139F2E4}"/>
                    </a:ext>
                  </a:extLst>
                </p:cNvPr>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panose="020F0502020204030204" pitchFamily="34" charset="0"/>
                    <a:cs typeface="Calibri" panose="020F0502020204030204" pitchFamily="34" charset="0"/>
                  </a:endParaRPr>
                </a:p>
              </p:txBody>
            </p:sp>
          </p:grpSp>
          <p:grpSp>
            <p:nvGrpSpPr>
              <p:cNvPr id="139" name="Group 10">
                <a:extLst>
                  <a:ext uri="{FF2B5EF4-FFF2-40B4-BE49-F238E27FC236}">
                    <a16:creationId xmlns:a16="http://schemas.microsoft.com/office/drawing/2014/main" id="{DA05E365-5C83-9A36-07A8-A1A11EC1F300}"/>
                  </a:ext>
                </a:extLst>
              </p:cNvPr>
              <p:cNvGrpSpPr/>
              <p:nvPr/>
            </p:nvGrpSpPr>
            <p:grpSpPr>
              <a:xfrm>
                <a:off x="4164333" y="1378744"/>
                <a:ext cx="152400" cy="428622"/>
                <a:chOff x="3919541" y="1390650"/>
                <a:chExt cx="152400" cy="428622"/>
              </a:xfrm>
            </p:grpSpPr>
            <p:sp>
              <p:nvSpPr>
                <p:cNvPr id="152" name="Oval 151">
                  <a:extLst>
                    <a:ext uri="{FF2B5EF4-FFF2-40B4-BE49-F238E27FC236}">
                      <a16:creationId xmlns:a16="http://schemas.microsoft.com/office/drawing/2014/main" id="{839A06CF-BB27-F0BF-D7D1-C1271A94FF89}"/>
                    </a:ext>
                  </a:extLst>
                </p:cNvPr>
                <p:cNvSpPr/>
                <p:nvPr/>
              </p:nvSpPr>
              <p:spPr>
                <a:xfrm>
                  <a:off x="3919541" y="1666872"/>
                  <a:ext cx="152400" cy="1524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panose="020F0502020204030204" pitchFamily="34" charset="0"/>
                    <a:cs typeface="Calibri" panose="020F0502020204030204" pitchFamily="34" charset="0"/>
                  </a:endParaRPr>
                </a:p>
              </p:txBody>
            </p:sp>
            <p:sp>
              <p:nvSpPr>
                <p:cNvPr id="153" name="Rounded Rectangle 12">
                  <a:extLst>
                    <a:ext uri="{FF2B5EF4-FFF2-40B4-BE49-F238E27FC236}">
                      <a16:creationId xmlns:a16="http://schemas.microsoft.com/office/drawing/2014/main" id="{DB6DC487-E74A-8229-F60F-7935F1F3BA80}"/>
                    </a:ext>
                  </a:extLst>
                </p:cNvPr>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panose="020F0502020204030204" pitchFamily="34" charset="0"/>
                    <a:cs typeface="Calibri" panose="020F0502020204030204" pitchFamily="34" charset="0"/>
                  </a:endParaRPr>
                </a:p>
              </p:txBody>
            </p:sp>
          </p:grpSp>
          <p:grpSp>
            <p:nvGrpSpPr>
              <p:cNvPr id="140" name="Group 13">
                <a:extLst>
                  <a:ext uri="{FF2B5EF4-FFF2-40B4-BE49-F238E27FC236}">
                    <a16:creationId xmlns:a16="http://schemas.microsoft.com/office/drawing/2014/main" id="{8D6BE695-7752-0F44-B0C0-EEE6AE58AF86}"/>
                  </a:ext>
                </a:extLst>
              </p:cNvPr>
              <p:cNvGrpSpPr/>
              <p:nvPr/>
            </p:nvGrpSpPr>
            <p:grpSpPr>
              <a:xfrm>
                <a:off x="4409125" y="1378744"/>
                <a:ext cx="152400" cy="428622"/>
                <a:chOff x="3919541" y="1390650"/>
                <a:chExt cx="152400" cy="428622"/>
              </a:xfrm>
            </p:grpSpPr>
            <p:sp>
              <p:nvSpPr>
                <p:cNvPr id="150" name="Oval 149">
                  <a:extLst>
                    <a:ext uri="{FF2B5EF4-FFF2-40B4-BE49-F238E27FC236}">
                      <a16:creationId xmlns:a16="http://schemas.microsoft.com/office/drawing/2014/main" id="{15EA7AB9-F24F-0D7C-DEFA-E4BE3F163987}"/>
                    </a:ext>
                  </a:extLst>
                </p:cNvPr>
                <p:cNvSpPr/>
                <p:nvPr/>
              </p:nvSpPr>
              <p:spPr>
                <a:xfrm>
                  <a:off x="3919541" y="1666872"/>
                  <a:ext cx="152400" cy="1524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panose="020F0502020204030204" pitchFamily="34" charset="0"/>
                    <a:cs typeface="Calibri" panose="020F0502020204030204" pitchFamily="34" charset="0"/>
                  </a:endParaRPr>
                </a:p>
              </p:txBody>
            </p:sp>
            <p:sp>
              <p:nvSpPr>
                <p:cNvPr id="151" name="Rounded Rectangle 15">
                  <a:extLst>
                    <a:ext uri="{FF2B5EF4-FFF2-40B4-BE49-F238E27FC236}">
                      <a16:creationId xmlns:a16="http://schemas.microsoft.com/office/drawing/2014/main" id="{87265C80-5D03-F2B2-E899-4E9BBB164BD9}"/>
                    </a:ext>
                  </a:extLst>
                </p:cNvPr>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panose="020F0502020204030204" pitchFamily="34" charset="0"/>
                    <a:cs typeface="Calibri" panose="020F0502020204030204" pitchFamily="34" charset="0"/>
                  </a:endParaRPr>
                </a:p>
              </p:txBody>
            </p:sp>
          </p:grpSp>
          <p:grpSp>
            <p:nvGrpSpPr>
              <p:cNvPr id="141" name="Group 16">
                <a:extLst>
                  <a:ext uri="{FF2B5EF4-FFF2-40B4-BE49-F238E27FC236}">
                    <a16:creationId xmlns:a16="http://schemas.microsoft.com/office/drawing/2014/main" id="{10752FE8-FE77-E87E-D840-6C6CB72DB989}"/>
                  </a:ext>
                </a:extLst>
              </p:cNvPr>
              <p:cNvGrpSpPr/>
              <p:nvPr/>
            </p:nvGrpSpPr>
            <p:grpSpPr>
              <a:xfrm>
                <a:off x="4653917" y="1378744"/>
                <a:ext cx="152400" cy="428622"/>
                <a:chOff x="3919541" y="1390650"/>
                <a:chExt cx="152400" cy="428622"/>
              </a:xfrm>
            </p:grpSpPr>
            <p:sp>
              <p:nvSpPr>
                <p:cNvPr id="148" name="Oval 147">
                  <a:extLst>
                    <a:ext uri="{FF2B5EF4-FFF2-40B4-BE49-F238E27FC236}">
                      <a16:creationId xmlns:a16="http://schemas.microsoft.com/office/drawing/2014/main" id="{EA819EE4-877A-D598-FF48-5CD9E546F3F7}"/>
                    </a:ext>
                  </a:extLst>
                </p:cNvPr>
                <p:cNvSpPr/>
                <p:nvPr/>
              </p:nvSpPr>
              <p:spPr>
                <a:xfrm>
                  <a:off x="3919541" y="1666872"/>
                  <a:ext cx="152400" cy="1524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panose="020F0502020204030204" pitchFamily="34" charset="0"/>
                    <a:cs typeface="Calibri" panose="020F0502020204030204" pitchFamily="34" charset="0"/>
                  </a:endParaRPr>
                </a:p>
              </p:txBody>
            </p:sp>
            <p:sp>
              <p:nvSpPr>
                <p:cNvPr id="149" name="Rounded Rectangle 18">
                  <a:extLst>
                    <a:ext uri="{FF2B5EF4-FFF2-40B4-BE49-F238E27FC236}">
                      <a16:creationId xmlns:a16="http://schemas.microsoft.com/office/drawing/2014/main" id="{798AA7C4-B1BD-C292-E0CD-E598FFAEB17E}"/>
                    </a:ext>
                  </a:extLst>
                </p:cNvPr>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panose="020F0502020204030204" pitchFamily="34" charset="0"/>
                    <a:cs typeface="Calibri" panose="020F0502020204030204" pitchFamily="34" charset="0"/>
                  </a:endParaRPr>
                </a:p>
              </p:txBody>
            </p:sp>
          </p:grpSp>
          <p:grpSp>
            <p:nvGrpSpPr>
              <p:cNvPr id="142" name="Group 19">
                <a:extLst>
                  <a:ext uri="{FF2B5EF4-FFF2-40B4-BE49-F238E27FC236}">
                    <a16:creationId xmlns:a16="http://schemas.microsoft.com/office/drawing/2014/main" id="{0AA5666F-7476-705B-3A34-887DB1DBF092}"/>
                  </a:ext>
                </a:extLst>
              </p:cNvPr>
              <p:cNvGrpSpPr/>
              <p:nvPr/>
            </p:nvGrpSpPr>
            <p:grpSpPr>
              <a:xfrm>
                <a:off x="4898709" y="1378744"/>
                <a:ext cx="152400" cy="428622"/>
                <a:chOff x="3919541" y="1390650"/>
                <a:chExt cx="152400" cy="428622"/>
              </a:xfrm>
            </p:grpSpPr>
            <p:sp>
              <p:nvSpPr>
                <p:cNvPr id="146" name="Oval 145">
                  <a:extLst>
                    <a:ext uri="{FF2B5EF4-FFF2-40B4-BE49-F238E27FC236}">
                      <a16:creationId xmlns:a16="http://schemas.microsoft.com/office/drawing/2014/main" id="{8D8BF1DE-C495-832A-ABBF-CA64A6B3D5C0}"/>
                    </a:ext>
                  </a:extLst>
                </p:cNvPr>
                <p:cNvSpPr/>
                <p:nvPr/>
              </p:nvSpPr>
              <p:spPr>
                <a:xfrm>
                  <a:off x="3919541" y="1666872"/>
                  <a:ext cx="152400" cy="1524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panose="020F0502020204030204" pitchFamily="34" charset="0"/>
                    <a:cs typeface="Calibri" panose="020F0502020204030204" pitchFamily="34" charset="0"/>
                  </a:endParaRPr>
                </a:p>
              </p:txBody>
            </p:sp>
            <p:sp>
              <p:nvSpPr>
                <p:cNvPr id="147" name="Rounded Rectangle 21">
                  <a:extLst>
                    <a:ext uri="{FF2B5EF4-FFF2-40B4-BE49-F238E27FC236}">
                      <a16:creationId xmlns:a16="http://schemas.microsoft.com/office/drawing/2014/main" id="{C3A932E5-3B03-AD5A-8706-43CA94512B4F}"/>
                    </a:ext>
                  </a:extLst>
                </p:cNvPr>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panose="020F0502020204030204" pitchFamily="34" charset="0"/>
                    <a:cs typeface="Calibri" panose="020F0502020204030204" pitchFamily="34" charset="0"/>
                  </a:endParaRPr>
                </a:p>
              </p:txBody>
            </p:sp>
          </p:grpSp>
          <p:grpSp>
            <p:nvGrpSpPr>
              <p:cNvPr id="143" name="Group 142">
                <a:extLst>
                  <a:ext uri="{FF2B5EF4-FFF2-40B4-BE49-F238E27FC236}">
                    <a16:creationId xmlns:a16="http://schemas.microsoft.com/office/drawing/2014/main" id="{3E388E91-F91D-64BC-4876-FF9F572FE06A}"/>
                  </a:ext>
                </a:extLst>
              </p:cNvPr>
              <p:cNvGrpSpPr/>
              <p:nvPr/>
            </p:nvGrpSpPr>
            <p:grpSpPr>
              <a:xfrm>
                <a:off x="5143500" y="1378744"/>
                <a:ext cx="152400" cy="428622"/>
                <a:chOff x="3919541" y="1390650"/>
                <a:chExt cx="152400" cy="428622"/>
              </a:xfrm>
            </p:grpSpPr>
            <p:sp>
              <p:nvSpPr>
                <p:cNvPr id="144" name="Oval 143">
                  <a:extLst>
                    <a:ext uri="{FF2B5EF4-FFF2-40B4-BE49-F238E27FC236}">
                      <a16:creationId xmlns:a16="http://schemas.microsoft.com/office/drawing/2014/main" id="{9C60DAD9-51E8-BB0B-CE1D-A288C68DE050}"/>
                    </a:ext>
                  </a:extLst>
                </p:cNvPr>
                <p:cNvSpPr/>
                <p:nvPr/>
              </p:nvSpPr>
              <p:spPr>
                <a:xfrm>
                  <a:off x="3919541" y="1666872"/>
                  <a:ext cx="152400" cy="1524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panose="020F0502020204030204" pitchFamily="34" charset="0"/>
                    <a:cs typeface="Calibri" panose="020F0502020204030204" pitchFamily="34" charset="0"/>
                  </a:endParaRPr>
                </a:p>
              </p:txBody>
            </p:sp>
            <p:sp>
              <p:nvSpPr>
                <p:cNvPr id="145" name="Rounded Rectangle 24">
                  <a:extLst>
                    <a:ext uri="{FF2B5EF4-FFF2-40B4-BE49-F238E27FC236}">
                      <a16:creationId xmlns:a16="http://schemas.microsoft.com/office/drawing/2014/main" id="{2E80824B-64FE-B244-2477-10BB17274030}"/>
                    </a:ext>
                  </a:extLst>
                </p:cNvPr>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panose="020F0502020204030204" pitchFamily="34" charset="0"/>
                    <a:cs typeface="Calibri" panose="020F0502020204030204" pitchFamily="34" charset="0"/>
                  </a:endParaRPr>
                </a:p>
              </p:txBody>
            </p:sp>
          </p:grpSp>
        </p:grpSp>
      </p:grpSp>
      <p:sp>
        <p:nvSpPr>
          <p:cNvPr id="156" name="TextBox 155">
            <a:extLst>
              <a:ext uri="{FF2B5EF4-FFF2-40B4-BE49-F238E27FC236}">
                <a16:creationId xmlns:a16="http://schemas.microsoft.com/office/drawing/2014/main" id="{9F208374-D3FE-6052-8EFF-D3328B5DDA1E}"/>
              </a:ext>
            </a:extLst>
          </p:cNvPr>
          <p:cNvSpPr txBox="1"/>
          <p:nvPr/>
        </p:nvSpPr>
        <p:spPr>
          <a:xfrm>
            <a:off x="-263387" y="1256289"/>
            <a:ext cx="2300449" cy="400110"/>
          </a:xfrm>
          <a:prstGeom prst="rect">
            <a:avLst/>
          </a:prstGeom>
          <a:noFill/>
        </p:spPr>
        <p:txBody>
          <a:bodyPr wrap="square" rtlCol="0">
            <a:spAutoFit/>
          </a:bodyPr>
          <a:lstStyle/>
          <a:p>
            <a:pPr algn="ctr"/>
            <a:r>
              <a:rPr lang="en-US" sz="2000">
                <a:latin typeface="Trebuchet MS" panose="020B0603020202020204" pitchFamily="34" charset="0"/>
              </a:rPr>
              <a:t>2023</a:t>
            </a:r>
            <a:endParaRPr lang="en-IN" sz="2000">
              <a:latin typeface="Trebuchet MS" panose="020B0603020202020204" pitchFamily="34" charset="0"/>
            </a:endParaRPr>
          </a:p>
        </p:txBody>
      </p:sp>
      <p:sp>
        <p:nvSpPr>
          <p:cNvPr id="157" name="Rounded Rectangle 24">
            <a:extLst>
              <a:ext uri="{FF2B5EF4-FFF2-40B4-BE49-F238E27FC236}">
                <a16:creationId xmlns:a16="http://schemas.microsoft.com/office/drawing/2014/main" id="{646051EE-AEB5-4209-C56F-D1705BC83D48}"/>
              </a:ext>
            </a:extLst>
          </p:cNvPr>
          <p:cNvSpPr/>
          <p:nvPr/>
        </p:nvSpPr>
        <p:spPr bwMode="auto">
          <a:xfrm>
            <a:off x="1478863" y="6143885"/>
            <a:ext cx="1440000" cy="442291"/>
          </a:xfrm>
          <a:prstGeom prst="roundRect">
            <a:avLst/>
          </a:prstGeom>
          <a:solidFill>
            <a:srgbClr val="237DB9"/>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1031626"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rPr>
              <a:t>Startups</a:t>
            </a:r>
          </a:p>
        </p:txBody>
      </p:sp>
      <p:sp>
        <p:nvSpPr>
          <p:cNvPr id="158" name="Rounded Rectangle 24">
            <a:extLst>
              <a:ext uri="{FF2B5EF4-FFF2-40B4-BE49-F238E27FC236}">
                <a16:creationId xmlns:a16="http://schemas.microsoft.com/office/drawing/2014/main" id="{F1841148-1D48-7217-2039-436FC464AFE2}"/>
              </a:ext>
            </a:extLst>
          </p:cNvPr>
          <p:cNvSpPr/>
          <p:nvPr/>
        </p:nvSpPr>
        <p:spPr bwMode="auto">
          <a:xfrm>
            <a:off x="5025839" y="6143885"/>
            <a:ext cx="1440000" cy="442800"/>
          </a:xfrm>
          <a:prstGeom prst="roundRect">
            <a:avLst/>
          </a:prstGeom>
          <a:solidFill>
            <a:srgbClr val="15AA96"/>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1031626"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rPr>
              <a:t>Investors</a:t>
            </a:r>
          </a:p>
        </p:txBody>
      </p:sp>
      <p:pic>
        <p:nvPicPr>
          <p:cNvPr id="159" name="Graphic 158" descr="Rocket with solid fill">
            <a:extLst>
              <a:ext uri="{FF2B5EF4-FFF2-40B4-BE49-F238E27FC236}">
                <a16:creationId xmlns:a16="http://schemas.microsoft.com/office/drawing/2014/main" id="{D6BB41D3-E38A-2CC6-1CA6-B64EC560992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38839" y="5614532"/>
            <a:ext cx="214153" cy="214153"/>
          </a:xfrm>
          <a:prstGeom prst="rect">
            <a:avLst/>
          </a:prstGeom>
        </p:spPr>
      </p:pic>
      <p:pic>
        <p:nvPicPr>
          <p:cNvPr id="160" name="Graphic 159" descr="Rocket with solid fill">
            <a:extLst>
              <a:ext uri="{FF2B5EF4-FFF2-40B4-BE49-F238E27FC236}">
                <a16:creationId xmlns:a16="http://schemas.microsoft.com/office/drawing/2014/main" id="{79193A07-EC21-B2A6-ECD2-70FC11CC337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35069" y="3802178"/>
            <a:ext cx="214153" cy="214153"/>
          </a:xfrm>
          <a:prstGeom prst="rect">
            <a:avLst/>
          </a:prstGeom>
        </p:spPr>
      </p:pic>
      <p:pic>
        <p:nvPicPr>
          <p:cNvPr id="161" name="Graphic 160" descr="Rocket with solid fill">
            <a:extLst>
              <a:ext uri="{FF2B5EF4-FFF2-40B4-BE49-F238E27FC236}">
                <a16:creationId xmlns:a16="http://schemas.microsoft.com/office/drawing/2014/main" id="{87FBA704-CD1F-FDAC-A02C-0D589D0A325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33561" y="3500119"/>
            <a:ext cx="214153" cy="214153"/>
          </a:xfrm>
          <a:prstGeom prst="rect">
            <a:avLst/>
          </a:prstGeom>
        </p:spPr>
      </p:pic>
      <p:pic>
        <p:nvPicPr>
          <p:cNvPr id="162" name="Graphic 161" descr="Rocket with solid fill">
            <a:extLst>
              <a:ext uri="{FF2B5EF4-FFF2-40B4-BE49-F238E27FC236}">
                <a16:creationId xmlns:a16="http://schemas.microsoft.com/office/drawing/2014/main" id="{757E2244-E6D9-45E2-D9AF-08A9427638D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37331" y="4708355"/>
            <a:ext cx="214153" cy="214153"/>
          </a:xfrm>
          <a:prstGeom prst="rect">
            <a:avLst/>
          </a:prstGeom>
        </p:spPr>
      </p:pic>
      <p:pic>
        <p:nvPicPr>
          <p:cNvPr id="163" name="Graphic 162" descr="Rocket with solid fill">
            <a:extLst>
              <a:ext uri="{FF2B5EF4-FFF2-40B4-BE49-F238E27FC236}">
                <a16:creationId xmlns:a16="http://schemas.microsoft.com/office/drawing/2014/main" id="{41284085-459F-DD0A-600D-5022ADC108C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32807" y="2896001"/>
            <a:ext cx="214153" cy="214153"/>
          </a:xfrm>
          <a:prstGeom prst="rect">
            <a:avLst/>
          </a:prstGeom>
        </p:spPr>
      </p:pic>
      <p:pic>
        <p:nvPicPr>
          <p:cNvPr id="164" name="Graphic 163" descr="Rocket with solid fill">
            <a:extLst>
              <a:ext uri="{FF2B5EF4-FFF2-40B4-BE49-F238E27FC236}">
                <a16:creationId xmlns:a16="http://schemas.microsoft.com/office/drawing/2014/main" id="{1C4BAE67-82C7-2E1E-A897-A5F6F8D16AF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36577" y="4406296"/>
            <a:ext cx="214153" cy="214153"/>
          </a:xfrm>
          <a:prstGeom prst="rect">
            <a:avLst/>
          </a:prstGeom>
        </p:spPr>
      </p:pic>
      <p:pic>
        <p:nvPicPr>
          <p:cNvPr id="165" name="Graphic 164" descr="Rocket with solid fill">
            <a:extLst>
              <a:ext uri="{FF2B5EF4-FFF2-40B4-BE49-F238E27FC236}">
                <a16:creationId xmlns:a16="http://schemas.microsoft.com/office/drawing/2014/main" id="{CC7B7119-4A88-2C94-73EA-BA8AA7878ED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32053" y="2593942"/>
            <a:ext cx="214153" cy="214153"/>
          </a:xfrm>
          <a:prstGeom prst="rect">
            <a:avLst/>
          </a:prstGeom>
        </p:spPr>
      </p:pic>
      <p:pic>
        <p:nvPicPr>
          <p:cNvPr id="166" name="Graphic 165" descr="Rocket with solid fill">
            <a:extLst>
              <a:ext uri="{FF2B5EF4-FFF2-40B4-BE49-F238E27FC236}">
                <a16:creationId xmlns:a16="http://schemas.microsoft.com/office/drawing/2014/main" id="{83B786FE-ECEC-C71F-0AC6-0D78FBEAFBA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39593" y="5916595"/>
            <a:ext cx="214153" cy="214153"/>
          </a:xfrm>
          <a:prstGeom prst="rect">
            <a:avLst/>
          </a:prstGeom>
        </p:spPr>
      </p:pic>
      <p:pic>
        <p:nvPicPr>
          <p:cNvPr id="167" name="Graphic 166" descr="Rocket with solid fill">
            <a:extLst>
              <a:ext uri="{FF2B5EF4-FFF2-40B4-BE49-F238E27FC236}">
                <a16:creationId xmlns:a16="http://schemas.microsoft.com/office/drawing/2014/main" id="{61C8AAAC-08BC-04EF-5163-0212249D758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31299" y="2291883"/>
            <a:ext cx="214153" cy="214153"/>
          </a:xfrm>
          <a:prstGeom prst="rect">
            <a:avLst/>
          </a:prstGeom>
        </p:spPr>
      </p:pic>
      <p:pic>
        <p:nvPicPr>
          <p:cNvPr id="168" name="Graphic 167" descr="Rocket with solid fill">
            <a:extLst>
              <a:ext uri="{FF2B5EF4-FFF2-40B4-BE49-F238E27FC236}">
                <a16:creationId xmlns:a16="http://schemas.microsoft.com/office/drawing/2014/main" id="{3E1A6078-4ED5-0308-B0D3-32E7266A6E1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30545" y="1989824"/>
            <a:ext cx="214153" cy="214153"/>
          </a:xfrm>
          <a:prstGeom prst="rect">
            <a:avLst/>
          </a:prstGeom>
        </p:spPr>
      </p:pic>
      <p:sp>
        <p:nvSpPr>
          <p:cNvPr id="169" name="TextBox 168">
            <a:extLst>
              <a:ext uri="{FF2B5EF4-FFF2-40B4-BE49-F238E27FC236}">
                <a16:creationId xmlns:a16="http://schemas.microsoft.com/office/drawing/2014/main" id="{DE2B7EC1-3541-F31E-7AD2-37CF7FD576CF}"/>
              </a:ext>
            </a:extLst>
          </p:cNvPr>
          <p:cNvSpPr txBox="1"/>
          <p:nvPr/>
        </p:nvSpPr>
        <p:spPr>
          <a:xfrm>
            <a:off x="1677041" y="813564"/>
            <a:ext cx="792151" cy="461665"/>
          </a:xfrm>
          <a:prstGeom prst="rect">
            <a:avLst/>
          </a:prstGeom>
          <a:noFill/>
        </p:spPr>
        <p:txBody>
          <a:bodyPr wrap="square" lIns="91440" tIns="45720" rIns="91440" bIns="45720" rtlCol="0" anchor="t">
            <a:spAutoFit/>
          </a:bodyPr>
          <a:lstStyle/>
          <a:p>
            <a:pPr algn="ctr"/>
            <a:r>
              <a:rPr lang="en-US" sz="2400" b="1">
                <a:solidFill>
                  <a:srgbClr val="237DB9"/>
                </a:solidFill>
                <a:latin typeface="Calibri"/>
                <a:cs typeface="Calibri"/>
              </a:rPr>
              <a:t>20x</a:t>
            </a:r>
            <a:endParaRPr lang="en-IN" sz="2400" b="1">
              <a:solidFill>
                <a:srgbClr val="237DB9"/>
              </a:solidFill>
              <a:latin typeface="Calibri" panose="020F0502020204030204" pitchFamily="34" charset="0"/>
              <a:cs typeface="Calibri" panose="020F0502020204030204" pitchFamily="34" charset="0"/>
            </a:endParaRPr>
          </a:p>
        </p:txBody>
      </p:sp>
      <p:sp>
        <p:nvSpPr>
          <p:cNvPr id="170" name="TextBox 169">
            <a:extLst>
              <a:ext uri="{FF2B5EF4-FFF2-40B4-BE49-F238E27FC236}">
                <a16:creationId xmlns:a16="http://schemas.microsoft.com/office/drawing/2014/main" id="{3FB5581A-AD39-ACAC-B333-E282E01E9BAA}"/>
              </a:ext>
            </a:extLst>
          </p:cNvPr>
          <p:cNvSpPr txBox="1"/>
          <p:nvPr/>
        </p:nvSpPr>
        <p:spPr>
          <a:xfrm>
            <a:off x="5004190" y="1708229"/>
            <a:ext cx="792151" cy="461665"/>
          </a:xfrm>
          <a:prstGeom prst="rect">
            <a:avLst/>
          </a:prstGeom>
          <a:noFill/>
        </p:spPr>
        <p:txBody>
          <a:bodyPr wrap="square" rtlCol="0">
            <a:spAutoFit/>
          </a:bodyPr>
          <a:lstStyle/>
          <a:p>
            <a:pPr algn="ctr"/>
            <a:r>
              <a:rPr lang="en-US" sz="2400" b="1">
                <a:solidFill>
                  <a:srgbClr val="15AA96"/>
                </a:solidFill>
                <a:latin typeface="Calibri" panose="020F0502020204030204" pitchFamily="34" charset="0"/>
                <a:cs typeface="Calibri" panose="020F0502020204030204" pitchFamily="34" charset="0"/>
              </a:rPr>
              <a:t>9x</a:t>
            </a:r>
            <a:endParaRPr lang="en-IN" sz="2400" b="1">
              <a:solidFill>
                <a:srgbClr val="15AA96"/>
              </a:solidFill>
              <a:latin typeface="Calibri" panose="020F0502020204030204" pitchFamily="34" charset="0"/>
              <a:cs typeface="Calibri" panose="020F0502020204030204" pitchFamily="34" charset="0"/>
            </a:endParaRPr>
          </a:p>
        </p:txBody>
      </p:sp>
      <p:sp>
        <p:nvSpPr>
          <p:cNvPr id="171" name="TextBox 170">
            <a:extLst>
              <a:ext uri="{FF2B5EF4-FFF2-40B4-BE49-F238E27FC236}">
                <a16:creationId xmlns:a16="http://schemas.microsoft.com/office/drawing/2014/main" id="{0CC49489-7D3D-1DF1-9950-E45964B784A5}"/>
              </a:ext>
            </a:extLst>
          </p:cNvPr>
          <p:cNvSpPr txBox="1"/>
          <p:nvPr/>
        </p:nvSpPr>
        <p:spPr>
          <a:xfrm>
            <a:off x="2143789" y="1093820"/>
            <a:ext cx="911889" cy="338554"/>
          </a:xfrm>
          <a:prstGeom prst="rect">
            <a:avLst/>
          </a:prstGeom>
          <a:noFill/>
        </p:spPr>
        <p:txBody>
          <a:bodyPr wrap="square" lIns="91440" tIns="45720" rIns="91440" bIns="45720" rtlCol="0" anchor="t">
            <a:spAutoFit/>
          </a:bodyPr>
          <a:lstStyle/>
          <a:p>
            <a:r>
              <a:rPr lang="en-US" sz="1600" b="1">
                <a:solidFill>
                  <a:srgbClr val="237DB9"/>
                </a:solidFill>
                <a:latin typeface="Calibri"/>
                <a:cs typeface="Calibri"/>
              </a:rPr>
              <a:t>95,000+</a:t>
            </a:r>
            <a:endParaRPr lang="en-IN" sz="1600" b="1">
              <a:solidFill>
                <a:srgbClr val="237DB9"/>
              </a:solidFill>
              <a:latin typeface="Calibri"/>
              <a:cs typeface="Calibri"/>
            </a:endParaRPr>
          </a:p>
        </p:txBody>
      </p:sp>
      <p:sp>
        <p:nvSpPr>
          <p:cNvPr id="172" name="TextBox 171">
            <a:extLst>
              <a:ext uri="{FF2B5EF4-FFF2-40B4-BE49-F238E27FC236}">
                <a16:creationId xmlns:a16="http://schemas.microsoft.com/office/drawing/2014/main" id="{14D2DEC1-7092-C30F-F704-605A3B08A532}"/>
              </a:ext>
            </a:extLst>
          </p:cNvPr>
          <p:cNvSpPr txBox="1"/>
          <p:nvPr/>
        </p:nvSpPr>
        <p:spPr>
          <a:xfrm>
            <a:off x="2190649" y="5800017"/>
            <a:ext cx="792151" cy="338554"/>
          </a:xfrm>
          <a:prstGeom prst="rect">
            <a:avLst/>
          </a:prstGeom>
          <a:noFill/>
        </p:spPr>
        <p:txBody>
          <a:bodyPr wrap="square" rtlCol="0">
            <a:spAutoFit/>
          </a:bodyPr>
          <a:lstStyle/>
          <a:p>
            <a:r>
              <a:rPr lang="en-US" sz="1600" b="1">
                <a:solidFill>
                  <a:srgbClr val="237DB9"/>
                </a:solidFill>
                <a:latin typeface="Calibri" panose="020F0502020204030204" pitchFamily="34" charset="0"/>
                <a:cs typeface="Calibri" panose="020F0502020204030204" pitchFamily="34" charset="0"/>
              </a:rPr>
              <a:t>4,200</a:t>
            </a:r>
            <a:endParaRPr lang="en-IN" sz="1600" b="1">
              <a:solidFill>
                <a:srgbClr val="237DB9"/>
              </a:solidFill>
              <a:latin typeface="Calibri" panose="020F0502020204030204" pitchFamily="34" charset="0"/>
              <a:cs typeface="Calibri" panose="020F0502020204030204" pitchFamily="34" charset="0"/>
            </a:endParaRPr>
          </a:p>
        </p:txBody>
      </p:sp>
      <p:sp>
        <p:nvSpPr>
          <p:cNvPr id="173" name="TextBox 172">
            <a:extLst>
              <a:ext uri="{FF2B5EF4-FFF2-40B4-BE49-F238E27FC236}">
                <a16:creationId xmlns:a16="http://schemas.microsoft.com/office/drawing/2014/main" id="{1FCF535A-2624-CEB3-1274-BF79F39E762C}"/>
              </a:ext>
            </a:extLst>
          </p:cNvPr>
          <p:cNvSpPr txBox="1"/>
          <p:nvPr/>
        </p:nvSpPr>
        <p:spPr>
          <a:xfrm>
            <a:off x="5472826" y="2190714"/>
            <a:ext cx="911889" cy="338554"/>
          </a:xfrm>
          <a:prstGeom prst="rect">
            <a:avLst/>
          </a:prstGeom>
          <a:noFill/>
        </p:spPr>
        <p:txBody>
          <a:bodyPr wrap="square" rtlCol="0">
            <a:spAutoFit/>
          </a:bodyPr>
          <a:lstStyle/>
          <a:p>
            <a:r>
              <a:rPr lang="en-US" sz="1600" b="1">
                <a:solidFill>
                  <a:srgbClr val="15AA96"/>
                </a:solidFill>
                <a:latin typeface="Calibri" panose="020F0502020204030204" pitchFamily="34" charset="0"/>
                <a:cs typeface="Calibri" panose="020F0502020204030204" pitchFamily="34" charset="0"/>
              </a:rPr>
              <a:t>4,640+</a:t>
            </a:r>
            <a:endParaRPr lang="en-IN" sz="1600" b="1">
              <a:solidFill>
                <a:srgbClr val="15AA96"/>
              </a:solidFill>
              <a:latin typeface="Calibri" panose="020F0502020204030204" pitchFamily="34" charset="0"/>
              <a:cs typeface="Calibri" panose="020F0502020204030204" pitchFamily="34" charset="0"/>
            </a:endParaRPr>
          </a:p>
        </p:txBody>
      </p:sp>
      <p:sp>
        <p:nvSpPr>
          <p:cNvPr id="174" name="TextBox 173">
            <a:extLst>
              <a:ext uri="{FF2B5EF4-FFF2-40B4-BE49-F238E27FC236}">
                <a16:creationId xmlns:a16="http://schemas.microsoft.com/office/drawing/2014/main" id="{1A767231-B1BF-1809-93D1-2D499B217CE0}"/>
              </a:ext>
            </a:extLst>
          </p:cNvPr>
          <p:cNvSpPr txBox="1"/>
          <p:nvPr/>
        </p:nvSpPr>
        <p:spPr>
          <a:xfrm>
            <a:off x="5472826" y="5803635"/>
            <a:ext cx="792151" cy="338554"/>
          </a:xfrm>
          <a:prstGeom prst="rect">
            <a:avLst/>
          </a:prstGeom>
          <a:noFill/>
        </p:spPr>
        <p:txBody>
          <a:bodyPr wrap="square" rtlCol="0">
            <a:spAutoFit/>
          </a:bodyPr>
          <a:lstStyle/>
          <a:p>
            <a:r>
              <a:rPr lang="en-US" sz="1600" b="1">
                <a:solidFill>
                  <a:srgbClr val="15AA96"/>
                </a:solidFill>
                <a:latin typeface="Calibri" panose="020F0502020204030204" pitchFamily="34" charset="0"/>
                <a:cs typeface="Calibri" panose="020F0502020204030204" pitchFamily="34" charset="0"/>
              </a:rPr>
              <a:t>490</a:t>
            </a:r>
            <a:endParaRPr lang="en-IN" sz="1600" b="1">
              <a:solidFill>
                <a:srgbClr val="15AA96"/>
              </a:solidFill>
              <a:latin typeface="Calibri" panose="020F0502020204030204" pitchFamily="34" charset="0"/>
              <a:cs typeface="Calibri" panose="020F0502020204030204" pitchFamily="34" charset="0"/>
            </a:endParaRPr>
          </a:p>
        </p:txBody>
      </p:sp>
      <p:sp>
        <p:nvSpPr>
          <p:cNvPr id="175" name="TextBox 174">
            <a:extLst>
              <a:ext uri="{FF2B5EF4-FFF2-40B4-BE49-F238E27FC236}">
                <a16:creationId xmlns:a16="http://schemas.microsoft.com/office/drawing/2014/main" id="{CB8221D4-4FB6-D666-D919-1E0ECE3380FB}"/>
              </a:ext>
            </a:extLst>
          </p:cNvPr>
          <p:cNvSpPr txBox="1"/>
          <p:nvPr/>
        </p:nvSpPr>
        <p:spPr>
          <a:xfrm>
            <a:off x="7209953" y="2793624"/>
            <a:ext cx="911889" cy="338554"/>
          </a:xfrm>
          <a:prstGeom prst="rect">
            <a:avLst/>
          </a:prstGeom>
          <a:noFill/>
        </p:spPr>
        <p:txBody>
          <a:bodyPr wrap="square" rtlCol="0">
            <a:spAutoFit/>
          </a:bodyPr>
          <a:lstStyle/>
          <a:p>
            <a:r>
              <a:rPr lang="en-US" sz="1600" b="1">
                <a:solidFill>
                  <a:srgbClr val="4A99D2"/>
                </a:solidFill>
                <a:latin typeface="Calibri" panose="020F0502020204030204" pitchFamily="34" charset="0"/>
                <a:cs typeface="Calibri" panose="020F0502020204030204" pitchFamily="34" charset="0"/>
              </a:rPr>
              <a:t>$ 70 bn</a:t>
            </a:r>
            <a:endParaRPr lang="en-IN" sz="1600" b="1">
              <a:solidFill>
                <a:srgbClr val="4A99D2"/>
              </a:solidFill>
              <a:latin typeface="Calibri" panose="020F0502020204030204" pitchFamily="34" charset="0"/>
              <a:cs typeface="Calibri" panose="020F0502020204030204" pitchFamily="34" charset="0"/>
            </a:endParaRPr>
          </a:p>
        </p:txBody>
      </p:sp>
      <p:sp>
        <p:nvSpPr>
          <p:cNvPr id="176" name="TextBox 175">
            <a:extLst>
              <a:ext uri="{FF2B5EF4-FFF2-40B4-BE49-F238E27FC236}">
                <a16:creationId xmlns:a16="http://schemas.microsoft.com/office/drawing/2014/main" id="{7E0928D7-ACBB-4DB2-AD59-79C8AF8C3195}"/>
              </a:ext>
            </a:extLst>
          </p:cNvPr>
          <p:cNvSpPr txBox="1"/>
          <p:nvPr/>
        </p:nvSpPr>
        <p:spPr>
          <a:xfrm>
            <a:off x="7239684" y="5807532"/>
            <a:ext cx="946745" cy="338554"/>
          </a:xfrm>
          <a:prstGeom prst="rect">
            <a:avLst/>
          </a:prstGeom>
          <a:noFill/>
        </p:spPr>
        <p:txBody>
          <a:bodyPr wrap="square" rtlCol="0">
            <a:spAutoFit/>
          </a:bodyPr>
          <a:lstStyle/>
          <a:p>
            <a:r>
              <a:rPr lang="en-US" sz="1600" b="1">
                <a:solidFill>
                  <a:srgbClr val="4A99D2"/>
                </a:solidFill>
                <a:latin typeface="Calibri" panose="020F0502020204030204" pitchFamily="34" charset="0"/>
                <a:cs typeface="Calibri" panose="020F0502020204030204" pitchFamily="34" charset="0"/>
              </a:rPr>
              <a:t>$ 8 bn</a:t>
            </a:r>
            <a:endParaRPr lang="en-IN" sz="1600" b="1">
              <a:solidFill>
                <a:srgbClr val="4A99D2"/>
              </a:solidFill>
              <a:latin typeface="Calibri" panose="020F0502020204030204" pitchFamily="34" charset="0"/>
              <a:cs typeface="Calibri" panose="020F0502020204030204" pitchFamily="34" charset="0"/>
            </a:endParaRPr>
          </a:p>
        </p:txBody>
      </p:sp>
      <p:pic>
        <p:nvPicPr>
          <p:cNvPr id="177" name="Graphic 176" descr="Piggy Bank with solid fill">
            <a:extLst>
              <a:ext uri="{FF2B5EF4-FFF2-40B4-BE49-F238E27FC236}">
                <a16:creationId xmlns:a16="http://schemas.microsoft.com/office/drawing/2014/main" id="{A9227D54-EFE6-6388-73A0-F2138C62EE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61448" y="3164937"/>
            <a:ext cx="399600" cy="399600"/>
          </a:xfrm>
          <a:prstGeom prst="rect">
            <a:avLst/>
          </a:prstGeom>
        </p:spPr>
      </p:pic>
      <p:sp>
        <p:nvSpPr>
          <p:cNvPr id="178" name="Rounded Rectangle 24">
            <a:extLst>
              <a:ext uri="{FF2B5EF4-FFF2-40B4-BE49-F238E27FC236}">
                <a16:creationId xmlns:a16="http://schemas.microsoft.com/office/drawing/2014/main" id="{5730B30F-EBAF-9F56-4A65-F71351C35604}"/>
              </a:ext>
            </a:extLst>
          </p:cNvPr>
          <p:cNvSpPr/>
          <p:nvPr/>
        </p:nvSpPr>
        <p:spPr bwMode="auto">
          <a:xfrm>
            <a:off x="10138407" y="6119872"/>
            <a:ext cx="1440000" cy="442800"/>
          </a:xfrm>
          <a:prstGeom prst="roundRect">
            <a:avLst/>
          </a:prstGeom>
          <a:solidFill>
            <a:srgbClr val="00B5DD"/>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1031626"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rPr>
              <a:t>Incubators</a:t>
            </a:r>
          </a:p>
        </p:txBody>
      </p:sp>
      <p:pic>
        <p:nvPicPr>
          <p:cNvPr id="179" name="Graphic 178" descr="Bank with solid fill">
            <a:extLst>
              <a:ext uri="{FF2B5EF4-FFF2-40B4-BE49-F238E27FC236}">
                <a16:creationId xmlns:a16="http://schemas.microsoft.com/office/drawing/2014/main" id="{DE6A9919-53DB-5D99-3094-CF58223EAEC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36508" y="5700743"/>
            <a:ext cx="399600" cy="399600"/>
          </a:xfrm>
          <a:prstGeom prst="rect">
            <a:avLst/>
          </a:prstGeom>
        </p:spPr>
      </p:pic>
      <p:pic>
        <p:nvPicPr>
          <p:cNvPr id="180" name="Graphic 179" descr="Bank with solid fill">
            <a:extLst>
              <a:ext uri="{FF2B5EF4-FFF2-40B4-BE49-F238E27FC236}">
                <a16:creationId xmlns:a16="http://schemas.microsoft.com/office/drawing/2014/main" id="{110021F9-9F89-4C64-1F23-E81679E4B02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36508" y="5264640"/>
            <a:ext cx="399600" cy="399600"/>
          </a:xfrm>
          <a:prstGeom prst="rect">
            <a:avLst/>
          </a:prstGeom>
        </p:spPr>
      </p:pic>
      <p:pic>
        <p:nvPicPr>
          <p:cNvPr id="181" name="Graphic 180" descr="Bank with solid fill">
            <a:extLst>
              <a:ext uri="{FF2B5EF4-FFF2-40B4-BE49-F238E27FC236}">
                <a16:creationId xmlns:a16="http://schemas.microsoft.com/office/drawing/2014/main" id="{CE95F277-6FCE-20B7-AF05-5F59DA2B978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36508" y="4828535"/>
            <a:ext cx="399600" cy="399600"/>
          </a:xfrm>
          <a:prstGeom prst="rect">
            <a:avLst/>
          </a:prstGeom>
        </p:spPr>
      </p:pic>
      <p:pic>
        <p:nvPicPr>
          <p:cNvPr id="182" name="Graphic 181" descr="Bank with solid fill">
            <a:extLst>
              <a:ext uri="{FF2B5EF4-FFF2-40B4-BE49-F238E27FC236}">
                <a16:creationId xmlns:a16="http://schemas.microsoft.com/office/drawing/2014/main" id="{51A0C2F0-AA87-C09F-04B0-F7A30500DBC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36508" y="4392432"/>
            <a:ext cx="399600" cy="399600"/>
          </a:xfrm>
          <a:prstGeom prst="rect">
            <a:avLst/>
          </a:prstGeom>
        </p:spPr>
      </p:pic>
      <p:pic>
        <p:nvPicPr>
          <p:cNvPr id="183" name="Graphic 182" descr="Bank with solid fill">
            <a:extLst>
              <a:ext uri="{FF2B5EF4-FFF2-40B4-BE49-F238E27FC236}">
                <a16:creationId xmlns:a16="http://schemas.microsoft.com/office/drawing/2014/main" id="{E5AE040D-F9D8-FDBB-AAD1-C7D6F6AC4B8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36508" y="3956328"/>
            <a:ext cx="399600" cy="399600"/>
          </a:xfrm>
          <a:prstGeom prst="rect">
            <a:avLst/>
          </a:prstGeom>
        </p:spPr>
      </p:pic>
      <p:sp>
        <p:nvSpPr>
          <p:cNvPr id="184" name="TextBox 183">
            <a:extLst>
              <a:ext uri="{FF2B5EF4-FFF2-40B4-BE49-F238E27FC236}">
                <a16:creationId xmlns:a16="http://schemas.microsoft.com/office/drawing/2014/main" id="{7117847E-B2B5-0597-4BD4-546DD500A151}"/>
              </a:ext>
            </a:extLst>
          </p:cNvPr>
          <p:cNvSpPr txBox="1"/>
          <p:nvPr/>
        </p:nvSpPr>
        <p:spPr>
          <a:xfrm>
            <a:off x="10069006" y="2779176"/>
            <a:ext cx="792151" cy="461665"/>
          </a:xfrm>
          <a:prstGeom prst="rect">
            <a:avLst/>
          </a:prstGeom>
          <a:noFill/>
        </p:spPr>
        <p:txBody>
          <a:bodyPr wrap="square" rtlCol="0">
            <a:spAutoFit/>
          </a:bodyPr>
          <a:lstStyle/>
          <a:p>
            <a:pPr algn="ctr"/>
            <a:r>
              <a:rPr lang="en-US" sz="2400" b="1">
                <a:solidFill>
                  <a:srgbClr val="00B5DD"/>
                </a:solidFill>
                <a:latin typeface="Calibri" panose="020F0502020204030204" pitchFamily="34" charset="0"/>
                <a:cs typeface="Calibri" panose="020F0502020204030204" pitchFamily="34" charset="0"/>
              </a:rPr>
              <a:t>7x</a:t>
            </a:r>
            <a:endParaRPr lang="en-IN" sz="2400" b="1">
              <a:solidFill>
                <a:srgbClr val="00B5DD"/>
              </a:solidFill>
              <a:latin typeface="Calibri" panose="020F0502020204030204" pitchFamily="34" charset="0"/>
              <a:cs typeface="Calibri" panose="020F0502020204030204" pitchFamily="34" charset="0"/>
            </a:endParaRPr>
          </a:p>
        </p:txBody>
      </p:sp>
      <p:sp>
        <p:nvSpPr>
          <p:cNvPr id="185" name="TextBox 184">
            <a:extLst>
              <a:ext uri="{FF2B5EF4-FFF2-40B4-BE49-F238E27FC236}">
                <a16:creationId xmlns:a16="http://schemas.microsoft.com/office/drawing/2014/main" id="{AD64C93A-CA23-B62F-48DF-F340E60956C4}"/>
              </a:ext>
            </a:extLst>
          </p:cNvPr>
          <p:cNvSpPr txBox="1"/>
          <p:nvPr/>
        </p:nvSpPr>
        <p:spPr>
          <a:xfrm>
            <a:off x="10578784" y="3192806"/>
            <a:ext cx="911889" cy="338554"/>
          </a:xfrm>
          <a:prstGeom prst="rect">
            <a:avLst/>
          </a:prstGeom>
          <a:noFill/>
        </p:spPr>
        <p:txBody>
          <a:bodyPr wrap="square" rtlCol="0">
            <a:spAutoFit/>
          </a:bodyPr>
          <a:lstStyle/>
          <a:p>
            <a:r>
              <a:rPr lang="en-US" sz="1600" b="1">
                <a:solidFill>
                  <a:srgbClr val="00B5DD"/>
                </a:solidFill>
                <a:latin typeface="Calibri" panose="020F0502020204030204" pitchFamily="34" charset="0"/>
                <a:cs typeface="Calibri" panose="020F0502020204030204" pitchFamily="34" charset="0"/>
              </a:rPr>
              <a:t>700+</a:t>
            </a:r>
            <a:endParaRPr lang="en-IN" sz="1600" b="1">
              <a:solidFill>
                <a:srgbClr val="00B5DD"/>
              </a:solidFill>
              <a:latin typeface="Calibri" panose="020F0502020204030204" pitchFamily="34" charset="0"/>
              <a:cs typeface="Calibri" panose="020F0502020204030204" pitchFamily="34" charset="0"/>
            </a:endParaRPr>
          </a:p>
        </p:txBody>
      </p:sp>
      <p:sp>
        <p:nvSpPr>
          <p:cNvPr id="186" name="TextBox 185">
            <a:extLst>
              <a:ext uri="{FF2B5EF4-FFF2-40B4-BE49-F238E27FC236}">
                <a16:creationId xmlns:a16="http://schemas.microsoft.com/office/drawing/2014/main" id="{F5E144C8-E4B6-0452-8C6D-8F543A848F11}"/>
              </a:ext>
            </a:extLst>
          </p:cNvPr>
          <p:cNvSpPr txBox="1"/>
          <p:nvPr/>
        </p:nvSpPr>
        <p:spPr>
          <a:xfrm>
            <a:off x="10548499" y="5797845"/>
            <a:ext cx="946745" cy="338554"/>
          </a:xfrm>
          <a:prstGeom prst="rect">
            <a:avLst/>
          </a:prstGeom>
          <a:noFill/>
        </p:spPr>
        <p:txBody>
          <a:bodyPr wrap="square" rtlCol="0">
            <a:spAutoFit/>
          </a:bodyPr>
          <a:lstStyle/>
          <a:p>
            <a:r>
              <a:rPr lang="en-US" sz="1600" b="1">
                <a:solidFill>
                  <a:srgbClr val="00B5DD"/>
                </a:solidFill>
                <a:latin typeface="Calibri" panose="020F0502020204030204" pitchFamily="34" charset="0"/>
                <a:cs typeface="Calibri" panose="020F0502020204030204" pitchFamily="34" charset="0"/>
              </a:rPr>
              <a:t>100</a:t>
            </a:r>
            <a:endParaRPr lang="en-IN" sz="1600" b="1">
              <a:solidFill>
                <a:srgbClr val="00B5DD"/>
              </a:solidFill>
              <a:latin typeface="Calibri" panose="020F0502020204030204" pitchFamily="34" charset="0"/>
              <a:cs typeface="Calibri" panose="020F0502020204030204" pitchFamily="34" charset="0"/>
            </a:endParaRPr>
          </a:p>
        </p:txBody>
      </p:sp>
      <p:pic>
        <p:nvPicPr>
          <p:cNvPr id="187" name="Graphic 186" descr="Bank with solid fill">
            <a:extLst>
              <a:ext uri="{FF2B5EF4-FFF2-40B4-BE49-F238E27FC236}">
                <a16:creationId xmlns:a16="http://schemas.microsoft.com/office/drawing/2014/main" id="{5646046F-BB96-B469-9B7F-BEE66F2FE01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36508" y="3565341"/>
            <a:ext cx="399600" cy="399600"/>
          </a:xfrm>
          <a:prstGeom prst="rect">
            <a:avLst/>
          </a:prstGeom>
        </p:spPr>
      </p:pic>
      <p:pic>
        <p:nvPicPr>
          <p:cNvPr id="188" name="Graphic 187" descr="Bank with solid fill">
            <a:extLst>
              <a:ext uri="{FF2B5EF4-FFF2-40B4-BE49-F238E27FC236}">
                <a16:creationId xmlns:a16="http://schemas.microsoft.com/office/drawing/2014/main" id="{B0151750-0A2B-B422-9591-71C58FE5627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36508" y="3163268"/>
            <a:ext cx="399600" cy="399600"/>
          </a:xfrm>
          <a:prstGeom prst="rect">
            <a:avLst/>
          </a:prstGeom>
        </p:spPr>
      </p:pic>
      <p:pic>
        <p:nvPicPr>
          <p:cNvPr id="189" name="Graphic 188" descr="Rocket with solid fill">
            <a:extLst>
              <a:ext uri="{FF2B5EF4-FFF2-40B4-BE49-F238E27FC236}">
                <a16:creationId xmlns:a16="http://schemas.microsoft.com/office/drawing/2014/main" id="{81D1CB40-254D-973F-7C8C-22340595E6A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29791" y="1687765"/>
            <a:ext cx="214153" cy="214153"/>
          </a:xfrm>
          <a:prstGeom prst="rect">
            <a:avLst/>
          </a:prstGeom>
        </p:spPr>
      </p:pic>
      <p:pic>
        <p:nvPicPr>
          <p:cNvPr id="190" name="Graphic 189" descr="Rocket with solid fill">
            <a:extLst>
              <a:ext uri="{FF2B5EF4-FFF2-40B4-BE49-F238E27FC236}">
                <a16:creationId xmlns:a16="http://schemas.microsoft.com/office/drawing/2014/main" id="{ACC15D69-ECEE-EAC1-6031-5F7A0031E85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26892" y="1413869"/>
            <a:ext cx="214153" cy="214153"/>
          </a:xfrm>
          <a:prstGeom prst="rect">
            <a:avLst/>
          </a:prstGeom>
        </p:spPr>
      </p:pic>
      <p:pic>
        <p:nvPicPr>
          <p:cNvPr id="191" name="Graphic 190" descr="Rocket with solid fill">
            <a:extLst>
              <a:ext uri="{FF2B5EF4-FFF2-40B4-BE49-F238E27FC236}">
                <a16:creationId xmlns:a16="http://schemas.microsoft.com/office/drawing/2014/main" id="{AF862AF5-4860-77EE-7964-F227CFF4CA3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34315" y="3198060"/>
            <a:ext cx="214153" cy="214153"/>
          </a:xfrm>
          <a:prstGeom prst="rect">
            <a:avLst/>
          </a:prstGeom>
        </p:spPr>
      </p:pic>
      <p:pic>
        <p:nvPicPr>
          <p:cNvPr id="192" name="Graphic 191" descr="Piggy Bank with solid fill">
            <a:extLst>
              <a:ext uri="{FF2B5EF4-FFF2-40B4-BE49-F238E27FC236}">
                <a16:creationId xmlns:a16="http://schemas.microsoft.com/office/drawing/2014/main" id="{273AB3D4-FD72-D4B0-D335-1B817C2108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61448" y="2767236"/>
            <a:ext cx="399600" cy="399600"/>
          </a:xfrm>
          <a:prstGeom prst="rect">
            <a:avLst/>
          </a:prstGeom>
        </p:spPr>
      </p:pic>
      <p:pic>
        <p:nvPicPr>
          <p:cNvPr id="193" name="Graphic 192" descr="Rocket with solid fill">
            <a:extLst>
              <a:ext uri="{FF2B5EF4-FFF2-40B4-BE49-F238E27FC236}">
                <a16:creationId xmlns:a16="http://schemas.microsoft.com/office/drawing/2014/main" id="{08D85DF3-AA52-40FD-88A1-B5569FC2D67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35068" y="1176030"/>
            <a:ext cx="214153" cy="214153"/>
          </a:xfrm>
          <a:prstGeom prst="rect">
            <a:avLst/>
          </a:prstGeom>
        </p:spPr>
      </p:pic>
      <p:sp>
        <p:nvSpPr>
          <p:cNvPr id="194" name="Rounded Rectangle 24">
            <a:extLst>
              <a:ext uri="{FF2B5EF4-FFF2-40B4-BE49-F238E27FC236}">
                <a16:creationId xmlns:a16="http://schemas.microsoft.com/office/drawing/2014/main" id="{CD253F03-5C8F-FA94-387A-B5942AC4AD28}"/>
              </a:ext>
            </a:extLst>
          </p:cNvPr>
          <p:cNvSpPr/>
          <p:nvPr/>
        </p:nvSpPr>
        <p:spPr bwMode="auto">
          <a:xfrm>
            <a:off x="3286355" y="6138571"/>
            <a:ext cx="1440000" cy="442800"/>
          </a:xfrm>
          <a:prstGeom prst="roundRect">
            <a:avLst/>
          </a:prstGeom>
          <a:solidFill>
            <a:srgbClr val="194872"/>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1031626"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rPr>
              <a:t>Unicorns</a:t>
            </a:r>
          </a:p>
        </p:txBody>
      </p:sp>
      <p:pic>
        <p:nvPicPr>
          <p:cNvPr id="195" name="Graphic 194" descr="Unicorn with solid fill">
            <a:extLst>
              <a:ext uri="{FF2B5EF4-FFF2-40B4-BE49-F238E27FC236}">
                <a16:creationId xmlns:a16="http://schemas.microsoft.com/office/drawing/2014/main" id="{C578CB70-4279-04B0-1200-C855CC41DBA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454943" y="5723302"/>
            <a:ext cx="329277" cy="329277"/>
          </a:xfrm>
          <a:prstGeom prst="rect">
            <a:avLst/>
          </a:prstGeom>
        </p:spPr>
      </p:pic>
      <p:pic>
        <p:nvPicPr>
          <p:cNvPr id="196" name="Graphic 195" descr="Unicorn with solid fill">
            <a:extLst>
              <a:ext uri="{FF2B5EF4-FFF2-40B4-BE49-F238E27FC236}">
                <a16:creationId xmlns:a16="http://schemas.microsoft.com/office/drawing/2014/main" id="{88B3F3C2-4578-238C-5C50-E6786D82D27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454943" y="5309910"/>
            <a:ext cx="329277" cy="329277"/>
          </a:xfrm>
          <a:prstGeom prst="rect">
            <a:avLst/>
          </a:prstGeom>
        </p:spPr>
      </p:pic>
      <p:pic>
        <p:nvPicPr>
          <p:cNvPr id="197" name="Graphic 196" descr="Unicorn with solid fill">
            <a:extLst>
              <a:ext uri="{FF2B5EF4-FFF2-40B4-BE49-F238E27FC236}">
                <a16:creationId xmlns:a16="http://schemas.microsoft.com/office/drawing/2014/main" id="{07EEE06E-D800-7AB3-6377-15891ECE1A2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454943" y="4896522"/>
            <a:ext cx="329277" cy="329277"/>
          </a:xfrm>
          <a:prstGeom prst="rect">
            <a:avLst/>
          </a:prstGeom>
        </p:spPr>
      </p:pic>
      <p:sp>
        <p:nvSpPr>
          <p:cNvPr id="198" name="TextBox 197">
            <a:extLst>
              <a:ext uri="{FF2B5EF4-FFF2-40B4-BE49-F238E27FC236}">
                <a16:creationId xmlns:a16="http://schemas.microsoft.com/office/drawing/2014/main" id="{1B5149AC-A9BF-C4D7-8040-05A889EEA946}"/>
              </a:ext>
            </a:extLst>
          </p:cNvPr>
          <p:cNvSpPr txBox="1"/>
          <p:nvPr/>
        </p:nvSpPr>
        <p:spPr>
          <a:xfrm>
            <a:off x="3238208" y="853551"/>
            <a:ext cx="792151" cy="461665"/>
          </a:xfrm>
          <a:prstGeom prst="rect">
            <a:avLst/>
          </a:prstGeom>
          <a:noFill/>
        </p:spPr>
        <p:txBody>
          <a:bodyPr wrap="square" rtlCol="0">
            <a:spAutoFit/>
          </a:bodyPr>
          <a:lstStyle/>
          <a:p>
            <a:pPr algn="ctr"/>
            <a:r>
              <a:rPr lang="en-US" sz="2400" b="1">
                <a:solidFill>
                  <a:srgbClr val="194872"/>
                </a:solidFill>
                <a:latin typeface="Calibri" panose="020F0502020204030204" pitchFamily="34" charset="0"/>
                <a:cs typeface="Calibri" panose="020F0502020204030204" pitchFamily="34" charset="0"/>
              </a:rPr>
              <a:t>13x</a:t>
            </a:r>
            <a:endParaRPr lang="en-IN" sz="2400" b="1">
              <a:solidFill>
                <a:srgbClr val="194872"/>
              </a:solidFill>
              <a:latin typeface="Calibri" panose="020F0502020204030204" pitchFamily="34" charset="0"/>
              <a:cs typeface="Calibri" panose="020F0502020204030204" pitchFamily="34" charset="0"/>
            </a:endParaRPr>
          </a:p>
        </p:txBody>
      </p:sp>
      <p:sp>
        <p:nvSpPr>
          <p:cNvPr id="199" name="TextBox 198">
            <a:extLst>
              <a:ext uri="{FF2B5EF4-FFF2-40B4-BE49-F238E27FC236}">
                <a16:creationId xmlns:a16="http://schemas.microsoft.com/office/drawing/2014/main" id="{AA01E5CC-A8C9-6C89-4EAB-2080851CDC00}"/>
              </a:ext>
            </a:extLst>
          </p:cNvPr>
          <p:cNvSpPr txBox="1"/>
          <p:nvPr/>
        </p:nvSpPr>
        <p:spPr>
          <a:xfrm>
            <a:off x="3842178" y="1285529"/>
            <a:ext cx="911889" cy="338554"/>
          </a:xfrm>
          <a:prstGeom prst="rect">
            <a:avLst/>
          </a:prstGeom>
          <a:noFill/>
        </p:spPr>
        <p:txBody>
          <a:bodyPr wrap="square" rtlCol="0">
            <a:spAutoFit/>
          </a:bodyPr>
          <a:lstStyle/>
          <a:p>
            <a:r>
              <a:rPr lang="en-US" sz="1600" b="1">
                <a:solidFill>
                  <a:srgbClr val="194872"/>
                </a:solidFill>
                <a:latin typeface="Calibri" panose="020F0502020204030204" pitchFamily="34" charset="0"/>
                <a:cs typeface="Calibri" panose="020F0502020204030204" pitchFamily="34" charset="0"/>
              </a:rPr>
              <a:t>108</a:t>
            </a:r>
            <a:endParaRPr lang="en-IN" sz="1600" b="1">
              <a:solidFill>
                <a:srgbClr val="194872"/>
              </a:solidFill>
              <a:latin typeface="Calibri" panose="020F0502020204030204" pitchFamily="34" charset="0"/>
              <a:cs typeface="Calibri" panose="020F0502020204030204" pitchFamily="34" charset="0"/>
            </a:endParaRPr>
          </a:p>
        </p:txBody>
      </p:sp>
      <p:sp>
        <p:nvSpPr>
          <p:cNvPr id="200" name="TextBox 199">
            <a:extLst>
              <a:ext uri="{FF2B5EF4-FFF2-40B4-BE49-F238E27FC236}">
                <a16:creationId xmlns:a16="http://schemas.microsoft.com/office/drawing/2014/main" id="{0FCE4036-9AE6-AEAC-235D-9AD84BE112F6}"/>
              </a:ext>
            </a:extLst>
          </p:cNvPr>
          <p:cNvSpPr txBox="1"/>
          <p:nvPr/>
        </p:nvSpPr>
        <p:spPr>
          <a:xfrm>
            <a:off x="3770353" y="5815659"/>
            <a:ext cx="946745" cy="338554"/>
          </a:xfrm>
          <a:prstGeom prst="rect">
            <a:avLst/>
          </a:prstGeom>
          <a:noFill/>
        </p:spPr>
        <p:txBody>
          <a:bodyPr wrap="square" rtlCol="0">
            <a:spAutoFit/>
          </a:bodyPr>
          <a:lstStyle/>
          <a:p>
            <a:r>
              <a:rPr lang="en-US" sz="1600" b="1">
                <a:solidFill>
                  <a:srgbClr val="194872"/>
                </a:solidFill>
                <a:latin typeface="Calibri" panose="020F0502020204030204" pitchFamily="34" charset="0"/>
                <a:cs typeface="Calibri" panose="020F0502020204030204" pitchFamily="34" charset="0"/>
              </a:rPr>
              <a:t>8</a:t>
            </a:r>
            <a:endParaRPr lang="en-IN" sz="1600" b="1">
              <a:solidFill>
                <a:srgbClr val="194872"/>
              </a:solidFill>
              <a:latin typeface="Calibri" panose="020F0502020204030204" pitchFamily="34" charset="0"/>
              <a:cs typeface="Calibri" panose="020F0502020204030204" pitchFamily="34" charset="0"/>
            </a:endParaRPr>
          </a:p>
        </p:txBody>
      </p:sp>
      <p:pic>
        <p:nvPicPr>
          <p:cNvPr id="201" name="Graphic 200" descr="Unicorn with solid fill">
            <a:extLst>
              <a:ext uri="{FF2B5EF4-FFF2-40B4-BE49-F238E27FC236}">
                <a16:creationId xmlns:a16="http://schemas.microsoft.com/office/drawing/2014/main" id="{53F45394-031A-8256-D562-8212296A955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454943" y="4483134"/>
            <a:ext cx="329277" cy="329277"/>
          </a:xfrm>
          <a:prstGeom prst="rect">
            <a:avLst/>
          </a:prstGeom>
        </p:spPr>
      </p:pic>
      <p:pic>
        <p:nvPicPr>
          <p:cNvPr id="202" name="Graphic 201" descr="Unicorn with solid fill">
            <a:extLst>
              <a:ext uri="{FF2B5EF4-FFF2-40B4-BE49-F238E27FC236}">
                <a16:creationId xmlns:a16="http://schemas.microsoft.com/office/drawing/2014/main" id="{26FFAD17-9646-C017-5C2D-BD4AC7DDD71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454943" y="4069746"/>
            <a:ext cx="329277" cy="329277"/>
          </a:xfrm>
          <a:prstGeom prst="rect">
            <a:avLst/>
          </a:prstGeom>
        </p:spPr>
      </p:pic>
      <p:pic>
        <p:nvPicPr>
          <p:cNvPr id="203" name="Graphic 202" descr="Unicorn with solid fill">
            <a:extLst>
              <a:ext uri="{FF2B5EF4-FFF2-40B4-BE49-F238E27FC236}">
                <a16:creationId xmlns:a16="http://schemas.microsoft.com/office/drawing/2014/main" id="{F3C8F722-186E-53A0-B137-F6AEA75824D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454943" y="3656358"/>
            <a:ext cx="329277" cy="329277"/>
          </a:xfrm>
          <a:prstGeom prst="rect">
            <a:avLst/>
          </a:prstGeom>
        </p:spPr>
      </p:pic>
      <p:pic>
        <p:nvPicPr>
          <p:cNvPr id="204" name="Graphic 203" descr="Unicorn with solid fill">
            <a:extLst>
              <a:ext uri="{FF2B5EF4-FFF2-40B4-BE49-F238E27FC236}">
                <a16:creationId xmlns:a16="http://schemas.microsoft.com/office/drawing/2014/main" id="{53C9D1AD-4899-3771-F717-65F3DF3FF70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454943" y="2416194"/>
            <a:ext cx="329277" cy="329277"/>
          </a:xfrm>
          <a:prstGeom prst="rect">
            <a:avLst/>
          </a:prstGeom>
        </p:spPr>
      </p:pic>
      <p:pic>
        <p:nvPicPr>
          <p:cNvPr id="205" name="Graphic 204" descr="Unicorn with solid fill">
            <a:extLst>
              <a:ext uri="{FF2B5EF4-FFF2-40B4-BE49-F238E27FC236}">
                <a16:creationId xmlns:a16="http://schemas.microsoft.com/office/drawing/2014/main" id="{73C80C5E-8A3A-5C9E-6535-507C0D3B2A5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454943" y="3242970"/>
            <a:ext cx="329277" cy="329277"/>
          </a:xfrm>
          <a:prstGeom prst="rect">
            <a:avLst/>
          </a:prstGeom>
        </p:spPr>
      </p:pic>
      <p:pic>
        <p:nvPicPr>
          <p:cNvPr id="206" name="Graphic 205" descr="Unicorn with solid fill">
            <a:extLst>
              <a:ext uri="{FF2B5EF4-FFF2-40B4-BE49-F238E27FC236}">
                <a16:creationId xmlns:a16="http://schemas.microsoft.com/office/drawing/2014/main" id="{3A681B84-0E67-6053-BB4F-D37958B4197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454943" y="2829582"/>
            <a:ext cx="329277" cy="329277"/>
          </a:xfrm>
          <a:prstGeom prst="rect">
            <a:avLst/>
          </a:prstGeom>
        </p:spPr>
      </p:pic>
      <p:pic>
        <p:nvPicPr>
          <p:cNvPr id="207" name="Graphic 206" descr="Unicorn with solid fill">
            <a:extLst>
              <a:ext uri="{FF2B5EF4-FFF2-40B4-BE49-F238E27FC236}">
                <a16:creationId xmlns:a16="http://schemas.microsoft.com/office/drawing/2014/main" id="{8CABA1B3-9F07-C7F5-0957-98263F15BD3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454943" y="2002806"/>
            <a:ext cx="329277" cy="329277"/>
          </a:xfrm>
          <a:prstGeom prst="rect">
            <a:avLst/>
          </a:prstGeom>
        </p:spPr>
      </p:pic>
      <p:sp>
        <p:nvSpPr>
          <p:cNvPr id="208" name="Rounded Rectangle 24">
            <a:extLst>
              <a:ext uri="{FF2B5EF4-FFF2-40B4-BE49-F238E27FC236}">
                <a16:creationId xmlns:a16="http://schemas.microsoft.com/office/drawing/2014/main" id="{99F294E5-D977-3494-6EDD-834A6B04312E}"/>
              </a:ext>
            </a:extLst>
          </p:cNvPr>
          <p:cNvSpPr/>
          <p:nvPr/>
        </p:nvSpPr>
        <p:spPr bwMode="auto">
          <a:xfrm>
            <a:off x="8456690" y="6119872"/>
            <a:ext cx="1440000" cy="442800"/>
          </a:xfrm>
          <a:prstGeom prst="roundRect">
            <a:avLst/>
          </a:prstGeom>
          <a:solidFill>
            <a:srgbClr val="6588A6"/>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1031626" eaLnBrk="1" fontAlgn="auto" latinLnBrk="0" hangingPunct="1">
              <a:lnSpc>
                <a:spcPct val="100000"/>
              </a:lnSpc>
              <a:spcBef>
                <a:spcPts val="0"/>
              </a:spcBef>
              <a:spcAft>
                <a:spcPts val="0"/>
              </a:spcAft>
              <a:buClrTx/>
              <a:buSzTx/>
              <a:buFontTx/>
              <a:buNone/>
              <a:tabLst/>
              <a:defRPr/>
            </a:pPr>
            <a:r>
              <a:rPr lang="en-US" sz="2400" kern="1200">
                <a:solidFill>
                  <a:schemeClr val="bg1"/>
                </a:solidFill>
                <a:latin typeface="Calibri" panose="020F0502020204030204" pitchFamily="34" charset="0"/>
                <a:ea typeface="+mn-ea"/>
                <a:cs typeface="Calibri" panose="020F0502020204030204" pitchFamily="34" charset="0"/>
              </a:rPr>
              <a:t>Policy</a:t>
            </a:r>
            <a:endParaRPr kumimoji="0" lang="en-US" sz="2400" b="0"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endParaRPr>
          </a:p>
        </p:txBody>
      </p:sp>
      <p:pic>
        <p:nvPicPr>
          <p:cNvPr id="209" name="Graphic 208" descr="Scroll with solid fill">
            <a:extLst>
              <a:ext uri="{FF2B5EF4-FFF2-40B4-BE49-F238E27FC236}">
                <a16:creationId xmlns:a16="http://schemas.microsoft.com/office/drawing/2014/main" id="{CBD56B95-9391-2A98-2F22-5A24C7C2B3B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514711" y="5717860"/>
            <a:ext cx="399600" cy="399600"/>
          </a:xfrm>
          <a:prstGeom prst="rect">
            <a:avLst/>
          </a:prstGeom>
        </p:spPr>
      </p:pic>
      <p:pic>
        <p:nvPicPr>
          <p:cNvPr id="210" name="Graphic 209" descr="Scroll with solid fill">
            <a:extLst>
              <a:ext uri="{FF2B5EF4-FFF2-40B4-BE49-F238E27FC236}">
                <a16:creationId xmlns:a16="http://schemas.microsoft.com/office/drawing/2014/main" id="{733BBDA9-DC47-131B-947F-AEE3D8AB7B4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514711" y="5299813"/>
            <a:ext cx="399600" cy="399600"/>
          </a:xfrm>
          <a:prstGeom prst="rect">
            <a:avLst/>
          </a:prstGeom>
        </p:spPr>
      </p:pic>
      <p:pic>
        <p:nvPicPr>
          <p:cNvPr id="211" name="Graphic 210" descr="Scroll with solid fill">
            <a:extLst>
              <a:ext uri="{FF2B5EF4-FFF2-40B4-BE49-F238E27FC236}">
                <a16:creationId xmlns:a16="http://schemas.microsoft.com/office/drawing/2014/main" id="{C6DF9F3F-8CC0-67A6-A029-7DCEE4E3064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514711" y="4881768"/>
            <a:ext cx="399600" cy="399600"/>
          </a:xfrm>
          <a:prstGeom prst="rect">
            <a:avLst/>
          </a:prstGeom>
        </p:spPr>
      </p:pic>
      <p:pic>
        <p:nvPicPr>
          <p:cNvPr id="212" name="Graphic 211" descr="Scroll with solid fill">
            <a:extLst>
              <a:ext uri="{FF2B5EF4-FFF2-40B4-BE49-F238E27FC236}">
                <a16:creationId xmlns:a16="http://schemas.microsoft.com/office/drawing/2014/main" id="{26C6D665-81FC-CD7D-3EEF-8F4BBCD8701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514711" y="4463723"/>
            <a:ext cx="399600" cy="399600"/>
          </a:xfrm>
          <a:prstGeom prst="rect">
            <a:avLst/>
          </a:prstGeom>
        </p:spPr>
      </p:pic>
      <p:pic>
        <p:nvPicPr>
          <p:cNvPr id="213" name="Graphic 212" descr="Scroll with solid fill">
            <a:extLst>
              <a:ext uri="{FF2B5EF4-FFF2-40B4-BE49-F238E27FC236}">
                <a16:creationId xmlns:a16="http://schemas.microsoft.com/office/drawing/2014/main" id="{A541B7F9-6BDE-AD10-C40C-DECB408C6AB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514711" y="4045678"/>
            <a:ext cx="399600" cy="399600"/>
          </a:xfrm>
          <a:prstGeom prst="rect">
            <a:avLst/>
          </a:prstGeom>
        </p:spPr>
      </p:pic>
      <p:sp>
        <p:nvSpPr>
          <p:cNvPr id="214" name="TextBox 213">
            <a:extLst>
              <a:ext uri="{FF2B5EF4-FFF2-40B4-BE49-F238E27FC236}">
                <a16:creationId xmlns:a16="http://schemas.microsoft.com/office/drawing/2014/main" id="{3C48C170-F4DE-AA1C-E1B6-1D4BEB55646D}"/>
              </a:ext>
            </a:extLst>
          </p:cNvPr>
          <p:cNvSpPr txBox="1"/>
          <p:nvPr/>
        </p:nvSpPr>
        <p:spPr>
          <a:xfrm>
            <a:off x="8334752" y="2415564"/>
            <a:ext cx="792151" cy="461665"/>
          </a:xfrm>
          <a:prstGeom prst="rect">
            <a:avLst/>
          </a:prstGeom>
          <a:noFill/>
        </p:spPr>
        <p:txBody>
          <a:bodyPr wrap="square" rtlCol="0">
            <a:spAutoFit/>
          </a:bodyPr>
          <a:lstStyle/>
          <a:p>
            <a:pPr algn="ctr"/>
            <a:r>
              <a:rPr lang="en-US" sz="2400" b="1">
                <a:solidFill>
                  <a:srgbClr val="6588A6"/>
                </a:solidFill>
                <a:latin typeface="Calibri" panose="020F0502020204030204" pitchFamily="34" charset="0"/>
                <a:cs typeface="Calibri" panose="020F0502020204030204" pitchFamily="34" charset="0"/>
              </a:rPr>
              <a:t>8x</a:t>
            </a:r>
            <a:endParaRPr lang="en-IN" sz="2400" b="1">
              <a:solidFill>
                <a:srgbClr val="6588A6"/>
              </a:solidFill>
              <a:latin typeface="Calibri" panose="020F0502020204030204" pitchFamily="34" charset="0"/>
              <a:cs typeface="Calibri" panose="020F0502020204030204" pitchFamily="34" charset="0"/>
            </a:endParaRPr>
          </a:p>
        </p:txBody>
      </p:sp>
      <p:sp>
        <p:nvSpPr>
          <p:cNvPr id="215" name="TextBox 214">
            <a:extLst>
              <a:ext uri="{FF2B5EF4-FFF2-40B4-BE49-F238E27FC236}">
                <a16:creationId xmlns:a16="http://schemas.microsoft.com/office/drawing/2014/main" id="{760E506F-C66E-2EF8-5570-943F0023BC89}"/>
              </a:ext>
            </a:extLst>
          </p:cNvPr>
          <p:cNvSpPr txBox="1"/>
          <p:nvPr/>
        </p:nvSpPr>
        <p:spPr>
          <a:xfrm>
            <a:off x="8890264" y="2799597"/>
            <a:ext cx="1090361" cy="338554"/>
          </a:xfrm>
          <a:prstGeom prst="rect">
            <a:avLst/>
          </a:prstGeom>
          <a:noFill/>
        </p:spPr>
        <p:txBody>
          <a:bodyPr wrap="square" rtlCol="0">
            <a:spAutoFit/>
          </a:bodyPr>
          <a:lstStyle/>
          <a:p>
            <a:r>
              <a:rPr lang="en-US" sz="1600" b="1">
                <a:solidFill>
                  <a:srgbClr val="6588A6"/>
                </a:solidFill>
                <a:latin typeface="Calibri" panose="020F0502020204030204" pitchFamily="34" charset="0"/>
                <a:cs typeface="Calibri" panose="020F0502020204030204" pitchFamily="34" charset="0"/>
              </a:rPr>
              <a:t>32 States</a:t>
            </a:r>
            <a:endParaRPr lang="en-IN" sz="1600" b="1">
              <a:solidFill>
                <a:srgbClr val="6588A6"/>
              </a:solidFill>
              <a:latin typeface="Calibri" panose="020F0502020204030204" pitchFamily="34" charset="0"/>
              <a:cs typeface="Calibri" panose="020F0502020204030204" pitchFamily="34" charset="0"/>
            </a:endParaRPr>
          </a:p>
        </p:txBody>
      </p:sp>
      <p:sp>
        <p:nvSpPr>
          <p:cNvPr id="216" name="TextBox 215">
            <a:extLst>
              <a:ext uri="{FF2B5EF4-FFF2-40B4-BE49-F238E27FC236}">
                <a16:creationId xmlns:a16="http://schemas.microsoft.com/office/drawing/2014/main" id="{0A803CFB-8A4B-F170-2562-C8BEF4C29E91}"/>
              </a:ext>
            </a:extLst>
          </p:cNvPr>
          <p:cNvSpPr txBox="1"/>
          <p:nvPr/>
        </p:nvSpPr>
        <p:spPr>
          <a:xfrm>
            <a:off x="8905135" y="5808434"/>
            <a:ext cx="946745" cy="338554"/>
          </a:xfrm>
          <a:prstGeom prst="rect">
            <a:avLst/>
          </a:prstGeom>
          <a:noFill/>
        </p:spPr>
        <p:txBody>
          <a:bodyPr wrap="square" rtlCol="0">
            <a:spAutoFit/>
          </a:bodyPr>
          <a:lstStyle/>
          <a:p>
            <a:r>
              <a:rPr lang="en-US" sz="1600" b="1">
                <a:solidFill>
                  <a:srgbClr val="6588A6"/>
                </a:solidFill>
                <a:latin typeface="Calibri" panose="020F0502020204030204" pitchFamily="34" charset="0"/>
                <a:cs typeface="Calibri" panose="020F0502020204030204" pitchFamily="34" charset="0"/>
              </a:rPr>
              <a:t>4 States</a:t>
            </a:r>
            <a:endParaRPr lang="en-IN" sz="1600" b="1">
              <a:solidFill>
                <a:srgbClr val="6588A6"/>
              </a:solidFill>
              <a:latin typeface="Calibri" panose="020F0502020204030204" pitchFamily="34" charset="0"/>
              <a:cs typeface="Calibri" panose="020F0502020204030204" pitchFamily="34" charset="0"/>
            </a:endParaRPr>
          </a:p>
        </p:txBody>
      </p:sp>
      <p:pic>
        <p:nvPicPr>
          <p:cNvPr id="217" name="Graphic 216" descr="Scroll with solid fill">
            <a:extLst>
              <a:ext uri="{FF2B5EF4-FFF2-40B4-BE49-F238E27FC236}">
                <a16:creationId xmlns:a16="http://schemas.microsoft.com/office/drawing/2014/main" id="{02EB907B-3F2B-21C8-B4A1-51B6AF57586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514711" y="3627633"/>
            <a:ext cx="399600" cy="399600"/>
          </a:xfrm>
          <a:prstGeom prst="rect">
            <a:avLst/>
          </a:prstGeom>
        </p:spPr>
      </p:pic>
      <p:pic>
        <p:nvPicPr>
          <p:cNvPr id="218" name="Graphic 217" descr="Scroll with solid fill">
            <a:extLst>
              <a:ext uri="{FF2B5EF4-FFF2-40B4-BE49-F238E27FC236}">
                <a16:creationId xmlns:a16="http://schemas.microsoft.com/office/drawing/2014/main" id="{81F2E473-741A-EE78-CC45-5184200D5F3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514711" y="3209588"/>
            <a:ext cx="399600" cy="399600"/>
          </a:xfrm>
          <a:prstGeom prst="rect">
            <a:avLst/>
          </a:prstGeom>
        </p:spPr>
      </p:pic>
      <p:pic>
        <p:nvPicPr>
          <p:cNvPr id="219" name="Graphic 218" descr="Scroll with solid fill">
            <a:extLst>
              <a:ext uri="{FF2B5EF4-FFF2-40B4-BE49-F238E27FC236}">
                <a16:creationId xmlns:a16="http://schemas.microsoft.com/office/drawing/2014/main" id="{71497F64-0B3A-C2C6-AB26-AA0BDA7DC5E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514711" y="2791543"/>
            <a:ext cx="399600" cy="399600"/>
          </a:xfrm>
          <a:prstGeom prst="rect">
            <a:avLst/>
          </a:prstGeom>
        </p:spPr>
      </p:pic>
      <p:pic>
        <p:nvPicPr>
          <p:cNvPr id="220" name="Graphic 219" descr="Rocket with solid fill">
            <a:extLst>
              <a:ext uri="{FF2B5EF4-FFF2-40B4-BE49-F238E27FC236}">
                <a16:creationId xmlns:a16="http://schemas.microsoft.com/office/drawing/2014/main" id="{81D34203-77A3-32D2-FC8E-2283DDD4925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40346" y="5312473"/>
            <a:ext cx="214153" cy="214153"/>
          </a:xfrm>
          <a:prstGeom prst="rect">
            <a:avLst/>
          </a:prstGeom>
        </p:spPr>
      </p:pic>
      <p:pic>
        <p:nvPicPr>
          <p:cNvPr id="221" name="Graphic 220" descr="Rocket with solid fill">
            <a:extLst>
              <a:ext uri="{FF2B5EF4-FFF2-40B4-BE49-F238E27FC236}">
                <a16:creationId xmlns:a16="http://schemas.microsoft.com/office/drawing/2014/main" id="{5107E2A6-95A4-BA2E-9A67-5BFCFA3CF3B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38085" y="5010414"/>
            <a:ext cx="214153" cy="214153"/>
          </a:xfrm>
          <a:prstGeom prst="rect">
            <a:avLst/>
          </a:prstGeom>
        </p:spPr>
      </p:pic>
      <p:pic>
        <p:nvPicPr>
          <p:cNvPr id="222" name="Graphic 221" descr="Rocket with solid fill">
            <a:extLst>
              <a:ext uri="{FF2B5EF4-FFF2-40B4-BE49-F238E27FC236}">
                <a16:creationId xmlns:a16="http://schemas.microsoft.com/office/drawing/2014/main" id="{F6DC6D66-5296-18B0-5554-46B8AE4C002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35823" y="4104237"/>
            <a:ext cx="214153" cy="214153"/>
          </a:xfrm>
          <a:prstGeom prst="rect">
            <a:avLst/>
          </a:prstGeom>
        </p:spPr>
      </p:pic>
      <p:pic>
        <p:nvPicPr>
          <p:cNvPr id="223" name="Graphic 222" descr="Unicorn with solid fill">
            <a:extLst>
              <a:ext uri="{FF2B5EF4-FFF2-40B4-BE49-F238E27FC236}">
                <a16:creationId xmlns:a16="http://schemas.microsoft.com/office/drawing/2014/main" id="{62E8DD12-6D3B-E1AA-1365-7B5B206B58D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454943" y="1589418"/>
            <a:ext cx="329277" cy="329277"/>
          </a:xfrm>
          <a:prstGeom prst="rect">
            <a:avLst/>
          </a:prstGeom>
        </p:spPr>
      </p:pic>
      <p:pic>
        <p:nvPicPr>
          <p:cNvPr id="224" name="Graphic 223" descr="Unicorn with solid fill">
            <a:extLst>
              <a:ext uri="{FF2B5EF4-FFF2-40B4-BE49-F238E27FC236}">
                <a16:creationId xmlns:a16="http://schemas.microsoft.com/office/drawing/2014/main" id="{8DE68645-2140-6589-2821-B36C17D4D03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454943" y="1176030"/>
            <a:ext cx="329277" cy="329277"/>
          </a:xfrm>
          <a:prstGeom prst="rect">
            <a:avLst/>
          </a:prstGeom>
        </p:spPr>
      </p:pic>
      <p:pic>
        <p:nvPicPr>
          <p:cNvPr id="2" name="Picture 1" descr="Text&#10;&#10;Description automatically generated">
            <a:extLst>
              <a:ext uri="{FF2B5EF4-FFF2-40B4-BE49-F238E27FC236}">
                <a16:creationId xmlns:a16="http://schemas.microsoft.com/office/drawing/2014/main" id="{38BAEA00-6C7B-2124-E8F0-0355F08D5181}"/>
              </a:ext>
            </a:extLst>
          </p:cNvPr>
          <p:cNvPicPr>
            <a:picLocks noChangeAspect="1"/>
          </p:cNvPicPr>
          <p:nvPr/>
        </p:nvPicPr>
        <p:blipFill rotWithShape="1">
          <a:blip r:embed="rId15">
            <a:extLst>
              <a:ext uri="{28A0092B-C50C-407E-A947-70E740481C1C}">
                <a14:useLocalDpi xmlns:a14="http://schemas.microsoft.com/office/drawing/2010/main" val="0"/>
              </a:ext>
            </a:extLst>
          </a:blip>
          <a:srcRect l="12820" t="29122" r="12503" b="29380"/>
          <a:stretch/>
        </p:blipFill>
        <p:spPr>
          <a:xfrm>
            <a:off x="10178485" y="93176"/>
            <a:ext cx="1792410" cy="747019"/>
          </a:xfrm>
          <a:prstGeom prst="rect">
            <a:avLst/>
          </a:prstGeom>
        </p:spPr>
      </p:pic>
    </p:spTree>
    <p:extLst>
      <p:ext uri="{BB962C8B-B14F-4D97-AF65-F5344CB8AC3E}">
        <p14:creationId xmlns:p14="http://schemas.microsoft.com/office/powerpoint/2010/main" val="2237819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425;p2">
            <a:extLst>
              <a:ext uri="{FF2B5EF4-FFF2-40B4-BE49-F238E27FC236}">
                <a16:creationId xmlns:a16="http://schemas.microsoft.com/office/drawing/2014/main" id="{FEC6638B-A1FE-9F9A-9688-9174E398F7FD}"/>
              </a:ext>
            </a:extLst>
          </p:cNvPr>
          <p:cNvSpPr txBox="1"/>
          <p:nvPr/>
        </p:nvSpPr>
        <p:spPr>
          <a:xfrm>
            <a:off x="134404" y="100877"/>
            <a:ext cx="10057570" cy="625812"/>
          </a:xfrm>
          <a:prstGeom prst="rect">
            <a:avLst/>
          </a:prstGeom>
          <a:noFill/>
          <a:ln>
            <a:noFill/>
          </a:ln>
        </p:spPr>
        <p:txBody>
          <a:bodyPr spcFirstLastPara="1" wrap="square" lIns="50800" tIns="50800" rIns="50800" bIns="5080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4400"/>
              <a:buFont typeface="Arial"/>
              <a:buNone/>
              <a:tabLst/>
              <a:defRPr/>
            </a:pPr>
            <a:r>
              <a:rPr kumimoji="0" lang="en-US" sz="3400" b="1" i="0" u="none" strike="noStrike" kern="0" cap="none" spc="0" normalizeH="0" baseline="0" noProof="0">
                <a:ln>
                  <a:noFill/>
                </a:ln>
                <a:solidFill>
                  <a:srgbClr val="ED7D31"/>
                </a:solidFill>
                <a:effectLst/>
                <a:uLnTx/>
                <a:uFillTx/>
                <a:latin typeface="Calibri" panose="020F0502020204030204" pitchFamily="34" charset="0"/>
                <a:ea typeface="Open Sans"/>
                <a:cs typeface="Calibri" panose="020F0502020204030204" pitchFamily="34" charset="0"/>
                <a:sym typeface="Open Sans ExtraBold"/>
              </a:rPr>
              <a:t>STARTUP ECOSYSTEM IN INDIA </a:t>
            </a:r>
          </a:p>
        </p:txBody>
      </p:sp>
      <p:pic>
        <p:nvPicPr>
          <p:cNvPr id="14" name="Picture 13">
            <a:extLst>
              <a:ext uri="{FF2B5EF4-FFF2-40B4-BE49-F238E27FC236}">
                <a16:creationId xmlns:a16="http://schemas.microsoft.com/office/drawing/2014/main" id="{2A45876E-8596-7425-414F-D8246010652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612" b="94131" l="9595" r="93177">
                        <a14:foregroundMark x1="41151" y1="41761" x2="42644" y2="55530"/>
                        <a14:foregroundMark x1="37953" y1="6998" x2="37953" y2="6998"/>
                        <a14:foregroundMark x1="33902" y1="4740" x2="33902" y2="4740"/>
                        <a14:foregroundMark x1="34542" y1="4515" x2="38166" y2="4515"/>
                        <a14:foregroundMark x1="38380" y1="4740" x2="41151" y2="8578"/>
                        <a14:foregroundMark x1="42431" y1="9707" x2="43070" y2="14898"/>
                        <a14:foregroundMark x1="48827" y1="23025" x2="48827" y2="23025"/>
                        <a14:foregroundMark x1="50107" y1="23476" x2="50107" y2="23476"/>
                        <a14:foregroundMark x1="49467" y1="27088" x2="49467" y2="27088"/>
                        <a14:foregroundMark x1="52239" y1="30023" x2="52239" y2="30023"/>
                        <a14:foregroundMark x1="52026" y1="29120" x2="52026" y2="29120"/>
                        <a14:foregroundMark x1="51173" y1="28217" x2="51173" y2="28217"/>
                        <a14:foregroundMark x1="26013" y1="36569" x2="26013" y2="36569"/>
                        <a14:foregroundMark x1="23454" y1="35214" x2="23454" y2="35214"/>
                        <a14:foregroundMark x1="24307" y1="31828" x2="24307" y2="31828"/>
                        <a14:foregroundMark x1="35821" y1="19865" x2="35821" y2="19865"/>
                        <a14:foregroundMark x1="19190" y1="46501" x2="19190" y2="46501"/>
                        <a14:foregroundMark x1="20469" y1="45598" x2="20469" y2="45598"/>
                        <a14:foregroundMark x1="20469" y1="45372" x2="20469" y2="45372"/>
                        <a14:foregroundMark x1="20469" y1="45824" x2="20469" y2="45824"/>
                        <a14:foregroundMark x1="20469" y1="46275" x2="20469" y2="46275"/>
                        <a14:foregroundMark x1="20682" y1="46727" x2="20682" y2="46727"/>
                        <a14:foregroundMark x1="18763" y1="45824" x2="18763" y2="45824"/>
                        <a14:foregroundMark x1="23028" y1="50564" x2="23028" y2="50564"/>
                        <a14:foregroundMark x1="20682" y1="45598" x2="20682" y2="45598"/>
                        <a14:foregroundMark x1="20682" y1="45824" x2="20682" y2="45824"/>
                        <a14:foregroundMark x1="20682" y1="45824" x2="20682" y2="45824"/>
                        <a14:foregroundMark x1="20682" y1="45824" x2="20682" y2="45824"/>
                        <a14:foregroundMark x1="17271" y1="41309" x2="17271" y2="41309"/>
                        <a14:foregroundMark x1="17484" y1="42212" x2="17484" y2="42212"/>
                        <a14:foregroundMark x1="17697" y1="43115" x2="17697" y2="43115"/>
                        <a14:foregroundMark x1="18337" y1="43792" x2="18337" y2="43792"/>
                        <a14:foregroundMark x1="19403" y1="44921" x2="19403" y2="44921"/>
                        <a14:foregroundMark x1="18550" y1="39955" x2="18550" y2="39955"/>
                        <a14:foregroundMark x1="19616" y1="40406" x2="19616" y2="40406"/>
                        <a14:foregroundMark x1="20682" y1="40632" x2="20682" y2="40632"/>
                        <a14:foregroundMark x1="21535" y1="40632" x2="21535" y2="40632"/>
                        <a14:foregroundMark x1="21962" y1="40632" x2="21962" y2="40632"/>
                        <a14:foregroundMark x1="23667" y1="40181" x2="23667" y2="40181"/>
                        <a14:foregroundMark x1="93390" y1="52370" x2="93390" y2="52370"/>
                        <a14:foregroundMark x1="71215" y1="30926" x2="71215" y2="30926"/>
                        <a14:foregroundMark x1="70149" y1="33860" x2="70149" y2="33860"/>
                        <a14:foregroundMark x1="79104" y1="34989" x2="79104" y2="34989"/>
                        <a14:foregroundMark x1="82303" y1="30474" x2="82303" y2="30474"/>
                        <a14:foregroundMark x1="87420" y1="28894" x2="87420" y2="28894"/>
                        <a14:foregroundMark x1="83795" y1="43341" x2="83795" y2="43341"/>
                        <a14:foregroundMark x1="83795" y1="44921" x2="83795" y2="44921"/>
                        <a14:foregroundMark x1="79318" y1="42664" x2="79318" y2="42664"/>
                        <a14:foregroundMark x1="79318" y1="41084" x2="79318" y2="41084"/>
                        <a14:foregroundMark x1="79104" y1="41986" x2="79104" y2="41986"/>
                        <a14:foregroundMark x1="80597" y1="40858" x2="80597" y2="40858"/>
                        <a14:foregroundMark x1="81237" y1="39955" x2="81237" y2="39955"/>
                        <a14:foregroundMark x1="42217" y1="90971" x2="42217" y2="90971"/>
                        <a14:foregroundMark x1="37100" y1="88488" x2="37100" y2="88488"/>
                        <a14:foregroundMark x1="36461" y1="85327" x2="36461" y2="85327"/>
                        <a14:foregroundMark x1="35821" y1="83521" x2="35821" y2="83521"/>
                        <a14:foregroundMark x1="34755" y1="82167" x2="34755" y2="82167"/>
                        <a14:foregroundMark x1="35608" y1="84650" x2="35608" y2="84650"/>
                        <a14:foregroundMark x1="46908" y1="85327" x2="46908" y2="85327"/>
                        <a14:foregroundMark x1="46695" y1="81490" x2="46695" y2="81490"/>
                        <a14:foregroundMark x1="50107" y1="69300" x2="50107" y2="69300"/>
                        <a14:foregroundMark x1="53518" y1="67043" x2="53518" y2="67043"/>
                        <a14:foregroundMark x1="72495" y1="49436" x2="72495" y2="49436"/>
                        <a14:foregroundMark x1="68230" y1="49661" x2="68230" y2="49661"/>
                        <a14:foregroundMark x1="67804" y1="52822" x2="67804" y2="52822"/>
                        <a14:foregroundMark x1="33689" y1="4740" x2="33689" y2="4740"/>
                        <a14:foregroundMark x1="34115" y1="4515" x2="34115" y2="4515"/>
                        <a14:foregroundMark x1="34115" y1="4063" x2="34115" y2="4063"/>
                        <a14:foregroundMark x1="87633" y1="93905" x2="87633" y2="93905"/>
                        <a14:foregroundMark x1="86994" y1="90971" x2="86994" y2="90971"/>
                        <a14:foregroundMark x1="36674" y1="3837" x2="36674" y2="3837"/>
                        <a14:foregroundMark x1="76972" y1="34312" x2="76972" y2="34312"/>
                        <a14:foregroundMark x1="79957" y1="30474" x2="79957" y2="30474"/>
                        <a14:foregroundMark x1="91898" y1="30926" x2="91898" y2="30926"/>
                        <a14:foregroundMark x1="86567" y1="37923" x2="86567" y2="37923"/>
                        <a14:foregroundMark x1="23881" y1="79684" x2="23881" y2="79684"/>
                        <a14:foregroundMark x1="24094" y1="79458" x2="24094" y2="79458"/>
                        <a14:foregroundMark x1="24094" y1="79684" x2="24094" y2="79684"/>
                        <a14:foregroundMark x1="24094" y1="79684" x2="24094" y2="79684"/>
                        <a14:foregroundMark x1="23881" y1="79684" x2="23881" y2="79458"/>
                        <a14:foregroundMark x1="23667" y1="79233" x2="24094" y2="79910"/>
                        <a14:foregroundMark x1="23667" y1="79458" x2="24307" y2="79684"/>
                        <a14:foregroundMark x1="24520" y1="77878" x2="24520" y2="77878"/>
                        <a14:foregroundMark x1="24520" y1="78104" x2="24520" y2="78104"/>
                        <a14:foregroundMark x1="24520" y1="78104" x2="24520" y2="78104"/>
                        <a14:foregroundMark x1="24520" y1="78104" x2="24520" y2="78104"/>
                        <a14:foregroundMark x1="24733" y1="78104" x2="24733" y2="78104"/>
                        <a14:foregroundMark x1="24733" y1="78104" x2="24733" y2="78104"/>
                        <a14:foregroundMark x1="24733" y1="77878" x2="24733" y2="77878"/>
                        <a14:foregroundMark x1="24520" y1="77878" x2="24520" y2="77878"/>
                        <a14:foregroundMark x1="24520" y1="77878" x2="24520" y2="77878"/>
                        <a14:foregroundMark x1="24520" y1="77878" x2="24520" y2="77878"/>
                        <a14:foregroundMark x1="24947" y1="81716" x2="24947" y2="81716"/>
                        <a14:foregroundMark x1="24733" y1="81716" x2="24520" y2="81941"/>
                        <a14:foregroundMark x1="24520" y1="81941" x2="24520" y2="81941"/>
                        <a14:foregroundMark x1="24520" y1="81941" x2="24520" y2="81941"/>
                        <a14:foregroundMark x1="24520" y1="81941" x2="24520" y2="81941"/>
                        <a14:foregroundMark x1="24733" y1="81941" x2="24733" y2="81941"/>
                        <a14:foregroundMark x1="84861" y1="77201" x2="84861" y2="77201"/>
                        <a14:foregroundMark x1="84861" y1="76298" x2="84861" y2="76298"/>
                        <a14:foregroundMark x1="85075" y1="75621" x2="85075" y2="75621"/>
                        <a14:foregroundMark x1="85288" y1="79152" x2="85288" y2="78781"/>
                        <a14:foregroundMark x1="83795" y1="83296" x2="84861" y2="82844"/>
                        <a14:foregroundMark x1="85501" y1="79080" x2="85501" y2="78555"/>
                        <a14:foregroundMark x1="85501" y1="78555" x2="85501" y2="78555"/>
                        <a14:foregroundMark x1="85501" y1="78781" x2="85501" y2="79080"/>
                        <a14:foregroundMark x1="85501" y1="78555" x2="85501" y2="78555"/>
                        <a14:foregroundMark x1="85501" y1="78555" x2="85501" y2="78330"/>
                        <a14:foregroundMark x1="84648" y1="77652" x2="84861" y2="78104"/>
                        <a14:foregroundMark x1="85714" y1="78781" x2="85714" y2="78781"/>
                        <a14:foregroundMark x1="84861" y1="80587" x2="84861" y2="80587"/>
                        <a14:foregroundMark x1="84435" y1="79684" x2="84435" y2="79684"/>
                        <a14:foregroundMark x1="85501" y1="78781" x2="85501" y2="78781"/>
                        <a14:foregroundMark x1="85928" y1="78330" x2="85714" y2="79458"/>
                        <a14:foregroundMark x1="85501" y1="79684" x2="85714" y2="79910"/>
                        <a14:foregroundMark x1="85714" y1="79684" x2="85928" y2="78104"/>
                        <a14:foregroundMark x1="85928" y1="78104" x2="85928" y2="78104"/>
                        <a14:foregroundMark x1="85714" y1="78104" x2="85714" y2="78104"/>
                        <a14:foregroundMark x1="85714" y1="78104" x2="85714" y2="78104"/>
                        <a14:foregroundMark x1="85714" y1="78330" x2="85714" y2="78330"/>
                        <a14:foregroundMark x1="85714" y1="78330" x2="85714" y2="77878"/>
                        <a14:foregroundMark x1="85714" y1="77878" x2="85501" y2="80587"/>
                        <a14:foregroundMark x1="86780" y1="90745" x2="86780" y2="90745"/>
                        <a14:foregroundMark x1="86780" y1="90745" x2="86780" y2="90293"/>
                        <a14:foregroundMark x1="86780" y1="90293" x2="86994" y2="90971"/>
                        <a14:foregroundMark x1="87207" y1="89165" x2="87420" y2="89842"/>
                        <a14:foregroundMark x1="84861" y1="87359" x2="85075" y2="88262"/>
                        <a14:foregroundMark x1="85714" y1="90068" x2="86994" y2="90068"/>
                        <a14:foregroundMark x1="86994" y1="90519" x2="87207" y2="91196"/>
                        <a14:foregroundMark x1="87207" y1="90971" x2="87207" y2="90971"/>
                        <a14:foregroundMark x1="87207" y1="91196" x2="87207" y2="91422"/>
                        <a14:foregroundMark x1="86780" y1="90971" x2="87207" y2="91422"/>
                        <a14:foregroundMark x1="87207" y1="92777" x2="87633" y2="94131"/>
                        <a14:foregroundMark x1="87207" y1="92777" x2="87207" y2="92325"/>
                        <a14:foregroundMark x1="87207" y1="92551" x2="87420" y2="93228"/>
                        <a14:foregroundMark x1="87420" y1="93228" x2="87420" y2="92325"/>
                        <a14:foregroundMark x1="87420" y1="92551" x2="87420" y2="92551"/>
                        <a14:foregroundMark x1="87420" y1="92551" x2="87420" y2="92551"/>
                        <a14:foregroundMark x1="87420" y1="92551" x2="87846" y2="92777"/>
                        <a14:foregroundMark x1="87846" y1="92777" x2="86994" y2="92551"/>
                        <a14:foregroundMark x1="25586" y1="85327" x2="25586" y2="85327"/>
                        <a14:foregroundMark x1="28785" y1="85553" x2="28785" y2="85553"/>
                        <a14:foregroundMark x1="26439" y1="81941" x2="26439" y2="81941"/>
                        <a14:foregroundMark x1="26439" y1="80361" x2="26439" y2="80361"/>
                        <a14:foregroundMark x1="24947" y1="82844" x2="24947" y2="82844"/>
                        <a14:foregroundMark x1="26013" y1="83747" x2="26013" y2="83747"/>
                        <a14:backgroundMark x1="53518" y1="25282" x2="53518" y2="25282"/>
                        <a14:backgroundMark x1="45416" y1="16930" x2="45416" y2="16930"/>
                        <a14:backgroundMark x1="21109" y1="45147" x2="21109" y2="45147"/>
                        <a14:backgroundMark x1="20469" y1="45372" x2="20469" y2="45372"/>
                        <a14:backgroundMark x1="20469" y1="45372" x2="20469" y2="45372"/>
                        <a14:backgroundMark x1="19829" y1="45598" x2="19829" y2="45598"/>
                        <a14:backgroundMark x1="20682" y1="45824" x2="20682" y2="45824"/>
                        <a14:backgroundMark x1="90832" y1="52370" x2="91471" y2="52370"/>
                        <a14:backgroundMark x1="93177" y1="52596" x2="93177" y2="52596"/>
                        <a14:backgroundMark x1="93390" y1="52370" x2="93390" y2="52370"/>
                        <a14:backgroundMark x1="93177" y1="51919" x2="93177" y2="51919"/>
                        <a14:backgroundMark x1="75693" y1="28442" x2="75267" y2="27314"/>
                        <a14:backgroundMark x1="78678" y1="25959" x2="78678" y2="25959"/>
                        <a14:backgroundMark x1="79744" y1="27991" x2="79744" y2="27991"/>
                        <a14:backgroundMark x1="80597" y1="28442" x2="80597" y2="28442"/>
                        <a14:backgroundMark x1="80810" y1="28442" x2="80810" y2="28442"/>
                        <a14:backgroundMark x1="81663" y1="28442" x2="81663" y2="28442"/>
                        <a14:backgroundMark x1="60128" y1="29571" x2="60128" y2="29571"/>
                        <a14:backgroundMark x1="76759" y1="43341" x2="76759" y2="43341"/>
                        <a14:backgroundMark x1="72495" y1="36343" x2="72495" y2="36343"/>
                        <a14:backgroundMark x1="70576" y1="69977" x2="70576" y2="69977"/>
                        <a14:backgroundMark x1="77399" y1="30926" x2="77399" y2="30926"/>
                        <a14:backgroundMark x1="23028" y1="37698" x2="23028" y2="37698"/>
                        <a14:backgroundMark x1="35181" y1="2935" x2="35181" y2="2935"/>
                        <a14:backgroundMark x1="34115" y1="2935" x2="34115" y2="2935"/>
                        <a14:backgroundMark x1="34115" y1="4063" x2="34115" y2="4063"/>
                        <a14:backgroundMark x1="36674" y1="3386" x2="36674" y2="3386"/>
                        <a14:backgroundMark x1="22601" y1="76072" x2="22812" y2="77022"/>
                        <a14:backgroundMark x1="26013" y1="88488" x2="26013" y2="88488"/>
                        <a14:backgroundMark x1="26013" y1="88262" x2="26013" y2="88262"/>
                        <a14:backgroundMark x1="23028" y1="75621" x2="24264" y2="77052"/>
                        <a14:backgroundMark x1="23265" y1="77639" x2="23028" y2="77427"/>
                        <a14:backgroundMark x1="23028" y1="77427" x2="23129" y2="77718"/>
                        <a14:backgroundMark x1="25816" y1="88115" x2="26013" y2="90971"/>
                        <a14:backgroundMark x1="26013" y1="90971" x2="25609" y2="88197"/>
                        <a14:backgroundMark x1="25799" y1="79684" x2="26226" y2="79458"/>
                        <a14:backgroundMark x1="24520" y1="80361" x2="25799" y2="79684"/>
                        <a14:backgroundMark x1="24203" y1="80529" x2="24520" y2="80361"/>
                        <a14:backgroundMark x1="23655" y1="80819" x2="24144" y2="80560"/>
                        <a14:backgroundMark x1="25693" y1="81941" x2="25905" y2="82690"/>
                        <a14:backgroundMark x1="25629" y1="81716" x2="25693" y2="81941"/>
                        <a14:backgroundMark x1="25373" y1="80813" x2="25629" y2="81716"/>
                        <a14:backgroundMark x1="26540" y1="85553" x2="28571" y2="87359"/>
                        <a14:backgroundMark x1="26286" y1="85327" x2="26540" y2="85553"/>
                        <a14:backgroundMark x1="24509" y1="83747" x2="26286" y2="85327"/>
                        <a14:backgroundMark x1="23494" y1="82844" x2="24509" y2="83747"/>
                        <a14:backgroundMark x1="23241" y1="82619" x2="23494" y2="82844"/>
                        <a14:backgroundMark x1="27151" y1="81941" x2="27719" y2="82844"/>
                        <a14:backgroundMark x1="27009" y1="81716" x2="27151" y2="81941"/>
                        <a14:backgroundMark x1="26155" y1="80361" x2="27009" y2="81716"/>
                        <a14:backgroundMark x1="25729" y1="79684" x2="26155" y2="80361"/>
                        <a14:backgroundMark x1="25587" y1="79458" x2="25729" y2="79684"/>
                        <a14:backgroundMark x1="25371" y1="79115" x2="25587" y2="79458"/>
                        <a14:backgroundMark x1="24591" y1="77878" x2="24714" y2="78074"/>
                        <a14:backgroundMark x1="24307" y1="77427" x2="24591" y2="77878"/>
                        <a14:backgroundMark x1="24363" y1="80361" x2="24864" y2="81716"/>
                        <a14:backgroundMark x1="24177" y1="79858" x2="24363" y2="80361"/>
                        <a14:backgroundMark x1="23529" y1="78104" x2="23894" y2="79092"/>
                        <a14:backgroundMark x1="23445" y1="77878" x2="23529" y2="78104"/>
                        <a14:backgroundMark x1="23028" y1="76749" x2="23445" y2="77878"/>
                        <a14:backgroundMark x1="85564" y1="81392" x2="85501" y2="84199"/>
                        <a14:backgroundMark x1="85647" y1="77718" x2="85644" y2="77872"/>
                        <a14:backgroundMark x1="85678" y1="76298" x2="85658" y2="77201"/>
                        <a14:backgroundMark x1="85693" y1="75621" x2="85678" y2="76298"/>
                        <a14:backgroundMark x1="85714" y1="74718" x2="85693" y2="75621"/>
                        <a14:backgroundMark x1="86509" y1="88747" x2="86354" y2="88036"/>
                        <a14:backgroundMark x1="84877" y1="88200" x2="86263" y2="89026"/>
                        <a14:backgroundMark x1="85350" y1="88190" x2="85288" y2="88713"/>
                        <a14:backgroundMark x1="85501" y1="86907" x2="85466" y2="87202"/>
                      </a14:backgroundRemoval>
                    </a14:imgEffect>
                    <a14:imgEffect>
                      <a14:saturation sat="200000"/>
                    </a14:imgEffect>
                  </a14:imgLayer>
                </a14:imgProps>
              </a:ext>
            </a:extLst>
          </a:blip>
          <a:stretch>
            <a:fillRect/>
          </a:stretch>
        </p:blipFill>
        <p:spPr>
          <a:xfrm>
            <a:off x="5426732" y="885375"/>
            <a:ext cx="6246162" cy="5899892"/>
          </a:xfrm>
          <a:prstGeom prst="rect">
            <a:avLst/>
          </a:prstGeom>
        </p:spPr>
      </p:pic>
      <p:grpSp>
        <p:nvGrpSpPr>
          <p:cNvPr id="55" name="Google Shape;2291;p190">
            <a:extLst>
              <a:ext uri="{FF2B5EF4-FFF2-40B4-BE49-F238E27FC236}">
                <a16:creationId xmlns:a16="http://schemas.microsoft.com/office/drawing/2014/main" id="{84295A4B-49A4-8370-42DD-CC69C53C1F12}"/>
              </a:ext>
            </a:extLst>
          </p:cNvPr>
          <p:cNvGrpSpPr/>
          <p:nvPr/>
        </p:nvGrpSpPr>
        <p:grpSpPr>
          <a:xfrm>
            <a:off x="8779041" y="4769684"/>
            <a:ext cx="3338818" cy="1545886"/>
            <a:chOff x="3661788" y="4968341"/>
            <a:chExt cx="2818570" cy="1986927"/>
          </a:xfrm>
        </p:grpSpPr>
        <p:grpSp>
          <p:nvGrpSpPr>
            <p:cNvPr id="56" name="Google Shape;2292;p190">
              <a:extLst>
                <a:ext uri="{FF2B5EF4-FFF2-40B4-BE49-F238E27FC236}">
                  <a16:creationId xmlns:a16="http://schemas.microsoft.com/office/drawing/2014/main" id="{DBF2418D-5E9C-ED6A-3E10-C613E22A9E37}"/>
                </a:ext>
              </a:extLst>
            </p:cNvPr>
            <p:cNvGrpSpPr/>
            <p:nvPr/>
          </p:nvGrpSpPr>
          <p:grpSpPr>
            <a:xfrm>
              <a:off x="3908524" y="5462616"/>
              <a:ext cx="2415507" cy="739261"/>
              <a:chOff x="1722106" y="5852791"/>
              <a:chExt cx="2657056" cy="813188"/>
            </a:xfrm>
          </p:grpSpPr>
          <p:cxnSp>
            <p:nvCxnSpPr>
              <p:cNvPr id="59" name="Google Shape;2293;p190">
                <a:extLst>
                  <a:ext uri="{FF2B5EF4-FFF2-40B4-BE49-F238E27FC236}">
                    <a16:creationId xmlns:a16="http://schemas.microsoft.com/office/drawing/2014/main" id="{07E6567D-AF47-4932-9B6C-A6F977E8307F}"/>
                  </a:ext>
                </a:extLst>
              </p:cNvPr>
              <p:cNvCxnSpPr/>
              <p:nvPr/>
            </p:nvCxnSpPr>
            <p:spPr>
              <a:xfrm flipH="1">
                <a:off x="1840378" y="5852791"/>
                <a:ext cx="1" cy="123020"/>
              </a:xfrm>
              <a:prstGeom prst="straightConnector1">
                <a:avLst/>
              </a:prstGeom>
              <a:noFill/>
              <a:ln w="9525" cap="flat" cmpd="sng">
                <a:solidFill>
                  <a:schemeClr val="dk2"/>
                </a:solidFill>
                <a:prstDash val="solid"/>
                <a:round/>
                <a:headEnd type="none" w="sm" len="sm"/>
                <a:tailEnd type="none" w="sm" len="sm"/>
              </a:ln>
            </p:spPr>
          </p:cxnSp>
          <p:cxnSp>
            <p:nvCxnSpPr>
              <p:cNvPr id="60" name="Google Shape;2294;p190">
                <a:extLst>
                  <a:ext uri="{FF2B5EF4-FFF2-40B4-BE49-F238E27FC236}">
                    <a16:creationId xmlns:a16="http://schemas.microsoft.com/office/drawing/2014/main" id="{98EDB65A-FF0E-8C55-8672-AE8EBC6F0080}"/>
                  </a:ext>
                </a:extLst>
              </p:cNvPr>
              <p:cNvCxnSpPr/>
              <p:nvPr/>
            </p:nvCxnSpPr>
            <p:spPr>
              <a:xfrm flipH="1">
                <a:off x="2008082" y="5852791"/>
                <a:ext cx="1" cy="123020"/>
              </a:xfrm>
              <a:prstGeom prst="straightConnector1">
                <a:avLst/>
              </a:prstGeom>
              <a:noFill/>
              <a:ln w="9525" cap="flat" cmpd="sng">
                <a:solidFill>
                  <a:schemeClr val="dk2"/>
                </a:solidFill>
                <a:prstDash val="solid"/>
                <a:round/>
                <a:headEnd type="none" w="sm" len="sm"/>
                <a:tailEnd type="none" w="sm" len="sm"/>
              </a:ln>
            </p:spPr>
          </p:cxnSp>
          <p:cxnSp>
            <p:nvCxnSpPr>
              <p:cNvPr id="61" name="Google Shape;2295;p190">
                <a:extLst>
                  <a:ext uri="{FF2B5EF4-FFF2-40B4-BE49-F238E27FC236}">
                    <a16:creationId xmlns:a16="http://schemas.microsoft.com/office/drawing/2014/main" id="{5E5C7B92-96AF-AEBD-7A77-D47EADA82726}"/>
                  </a:ext>
                </a:extLst>
              </p:cNvPr>
              <p:cNvCxnSpPr/>
              <p:nvPr/>
            </p:nvCxnSpPr>
            <p:spPr>
              <a:xfrm flipH="1">
                <a:off x="2175786" y="5852791"/>
                <a:ext cx="1" cy="123020"/>
              </a:xfrm>
              <a:prstGeom prst="straightConnector1">
                <a:avLst/>
              </a:prstGeom>
              <a:noFill/>
              <a:ln w="9525" cap="flat" cmpd="sng">
                <a:solidFill>
                  <a:schemeClr val="dk2"/>
                </a:solidFill>
                <a:prstDash val="solid"/>
                <a:round/>
                <a:headEnd type="none" w="sm" len="sm"/>
                <a:tailEnd type="none" w="sm" len="sm"/>
              </a:ln>
            </p:spPr>
          </p:cxnSp>
          <p:cxnSp>
            <p:nvCxnSpPr>
              <p:cNvPr id="62" name="Google Shape;2296;p190">
                <a:extLst>
                  <a:ext uri="{FF2B5EF4-FFF2-40B4-BE49-F238E27FC236}">
                    <a16:creationId xmlns:a16="http://schemas.microsoft.com/office/drawing/2014/main" id="{0B913C52-3C11-317D-EE50-0982FBE9C1E5}"/>
                  </a:ext>
                </a:extLst>
              </p:cNvPr>
              <p:cNvCxnSpPr/>
              <p:nvPr/>
            </p:nvCxnSpPr>
            <p:spPr>
              <a:xfrm flipH="1">
                <a:off x="2343490" y="5852791"/>
                <a:ext cx="1" cy="123020"/>
              </a:xfrm>
              <a:prstGeom prst="straightConnector1">
                <a:avLst/>
              </a:prstGeom>
              <a:noFill/>
              <a:ln w="9525" cap="flat" cmpd="sng">
                <a:solidFill>
                  <a:schemeClr val="dk2"/>
                </a:solidFill>
                <a:prstDash val="solid"/>
                <a:round/>
                <a:headEnd type="none" w="sm" len="sm"/>
                <a:tailEnd type="none" w="sm" len="sm"/>
              </a:ln>
            </p:spPr>
          </p:cxnSp>
          <p:cxnSp>
            <p:nvCxnSpPr>
              <p:cNvPr id="63" name="Google Shape;2297;p190">
                <a:extLst>
                  <a:ext uri="{FF2B5EF4-FFF2-40B4-BE49-F238E27FC236}">
                    <a16:creationId xmlns:a16="http://schemas.microsoft.com/office/drawing/2014/main" id="{C057366F-F9DB-1F88-BB71-70EABAE3905E}"/>
                  </a:ext>
                </a:extLst>
              </p:cNvPr>
              <p:cNvCxnSpPr/>
              <p:nvPr/>
            </p:nvCxnSpPr>
            <p:spPr>
              <a:xfrm flipH="1">
                <a:off x="2678898" y="5852791"/>
                <a:ext cx="1" cy="123020"/>
              </a:xfrm>
              <a:prstGeom prst="straightConnector1">
                <a:avLst/>
              </a:prstGeom>
              <a:noFill/>
              <a:ln w="9525" cap="flat" cmpd="sng">
                <a:solidFill>
                  <a:schemeClr val="dk2"/>
                </a:solidFill>
                <a:prstDash val="solid"/>
                <a:round/>
                <a:headEnd type="none" w="sm" len="sm"/>
                <a:tailEnd type="none" w="sm" len="sm"/>
              </a:ln>
            </p:spPr>
          </p:cxnSp>
          <p:cxnSp>
            <p:nvCxnSpPr>
              <p:cNvPr id="64" name="Google Shape;2298;p190">
                <a:extLst>
                  <a:ext uri="{FF2B5EF4-FFF2-40B4-BE49-F238E27FC236}">
                    <a16:creationId xmlns:a16="http://schemas.microsoft.com/office/drawing/2014/main" id="{B2E53F5E-8B5A-39F3-7BF5-40DE226D8F43}"/>
                  </a:ext>
                </a:extLst>
              </p:cNvPr>
              <p:cNvCxnSpPr/>
              <p:nvPr/>
            </p:nvCxnSpPr>
            <p:spPr>
              <a:xfrm flipH="1">
                <a:off x="2511194" y="5852791"/>
                <a:ext cx="1" cy="123020"/>
              </a:xfrm>
              <a:prstGeom prst="straightConnector1">
                <a:avLst/>
              </a:prstGeom>
              <a:noFill/>
              <a:ln w="9525" cap="flat" cmpd="sng">
                <a:solidFill>
                  <a:schemeClr val="dk2"/>
                </a:solidFill>
                <a:prstDash val="solid"/>
                <a:round/>
                <a:headEnd type="none" w="sm" len="sm"/>
                <a:tailEnd type="none" w="sm" len="sm"/>
              </a:ln>
            </p:spPr>
          </p:cxnSp>
          <p:cxnSp>
            <p:nvCxnSpPr>
              <p:cNvPr id="65" name="Google Shape;2299;p190">
                <a:extLst>
                  <a:ext uri="{FF2B5EF4-FFF2-40B4-BE49-F238E27FC236}">
                    <a16:creationId xmlns:a16="http://schemas.microsoft.com/office/drawing/2014/main" id="{C520AAFE-9202-EEA4-6CCE-37291B732B33}"/>
                  </a:ext>
                </a:extLst>
              </p:cNvPr>
              <p:cNvCxnSpPr/>
              <p:nvPr/>
            </p:nvCxnSpPr>
            <p:spPr>
              <a:xfrm flipH="1">
                <a:off x="2259638" y="5852791"/>
                <a:ext cx="1" cy="123020"/>
              </a:xfrm>
              <a:prstGeom prst="straightConnector1">
                <a:avLst/>
              </a:prstGeom>
              <a:noFill/>
              <a:ln w="9525" cap="flat" cmpd="sng">
                <a:solidFill>
                  <a:schemeClr val="dk2"/>
                </a:solidFill>
                <a:prstDash val="solid"/>
                <a:round/>
                <a:headEnd type="none" w="sm" len="sm"/>
                <a:tailEnd type="none" w="sm" len="sm"/>
              </a:ln>
            </p:spPr>
          </p:cxnSp>
          <p:cxnSp>
            <p:nvCxnSpPr>
              <p:cNvPr id="66" name="Google Shape;2300;p190">
                <a:extLst>
                  <a:ext uri="{FF2B5EF4-FFF2-40B4-BE49-F238E27FC236}">
                    <a16:creationId xmlns:a16="http://schemas.microsoft.com/office/drawing/2014/main" id="{929AC710-6BBC-C1E3-8995-5F21C8B130F5}"/>
                  </a:ext>
                </a:extLst>
              </p:cNvPr>
              <p:cNvCxnSpPr/>
              <p:nvPr/>
            </p:nvCxnSpPr>
            <p:spPr>
              <a:xfrm flipH="1">
                <a:off x="2091934" y="5852791"/>
                <a:ext cx="1" cy="123020"/>
              </a:xfrm>
              <a:prstGeom prst="straightConnector1">
                <a:avLst/>
              </a:prstGeom>
              <a:noFill/>
              <a:ln w="9525" cap="flat" cmpd="sng">
                <a:solidFill>
                  <a:schemeClr val="dk2"/>
                </a:solidFill>
                <a:prstDash val="solid"/>
                <a:round/>
                <a:headEnd type="none" w="sm" len="sm"/>
                <a:tailEnd type="none" w="sm" len="sm"/>
              </a:ln>
            </p:spPr>
          </p:cxnSp>
          <p:cxnSp>
            <p:nvCxnSpPr>
              <p:cNvPr id="67" name="Google Shape;2301;p190">
                <a:extLst>
                  <a:ext uri="{FF2B5EF4-FFF2-40B4-BE49-F238E27FC236}">
                    <a16:creationId xmlns:a16="http://schemas.microsoft.com/office/drawing/2014/main" id="{5490A5E9-B2F1-4E5E-C70C-30EBE7E48A62}"/>
                  </a:ext>
                </a:extLst>
              </p:cNvPr>
              <p:cNvCxnSpPr/>
              <p:nvPr/>
            </p:nvCxnSpPr>
            <p:spPr>
              <a:xfrm flipH="1">
                <a:off x="1924230" y="5852791"/>
                <a:ext cx="1" cy="123020"/>
              </a:xfrm>
              <a:prstGeom prst="straightConnector1">
                <a:avLst/>
              </a:prstGeom>
              <a:noFill/>
              <a:ln w="9525" cap="flat" cmpd="sng">
                <a:solidFill>
                  <a:schemeClr val="dk2"/>
                </a:solidFill>
                <a:prstDash val="solid"/>
                <a:round/>
                <a:headEnd type="none" w="sm" len="sm"/>
                <a:tailEnd type="none" w="sm" len="sm"/>
              </a:ln>
            </p:spPr>
          </p:cxnSp>
          <p:cxnSp>
            <p:nvCxnSpPr>
              <p:cNvPr id="68" name="Google Shape;2302;p190">
                <a:extLst>
                  <a:ext uri="{FF2B5EF4-FFF2-40B4-BE49-F238E27FC236}">
                    <a16:creationId xmlns:a16="http://schemas.microsoft.com/office/drawing/2014/main" id="{2EAC07B2-65F3-6411-F534-0002A9C6726A}"/>
                  </a:ext>
                </a:extLst>
              </p:cNvPr>
              <p:cNvCxnSpPr/>
              <p:nvPr/>
            </p:nvCxnSpPr>
            <p:spPr>
              <a:xfrm flipH="1">
                <a:off x="2427342" y="5852791"/>
                <a:ext cx="1" cy="123020"/>
              </a:xfrm>
              <a:prstGeom prst="straightConnector1">
                <a:avLst/>
              </a:prstGeom>
              <a:noFill/>
              <a:ln w="9525" cap="flat" cmpd="sng">
                <a:solidFill>
                  <a:schemeClr val="dk2"/>
                </a:solidFill>
                <a:prstDash val="solid"/>
                <a:round/>
                <a:headEnd type="none" w="sm" len="sm"/>
                <a:tailEnd type="none" w="sm" len="sm"/>
              </a:ln>
            </p:spPr>
          </p:cxnSp>
          <p:cxnSp>
            <p:nvCxnSpPr>
              <p:cNvPr id="69" name="Google Shape;2303;p190">
                <a:extLst>
                  <a:ext uri="{FF2B5EF4-FFF2-40B4-BE49-F238E27FC236}">
                    <a16:creationId xmlns:a16="http://schemas.microsoft.com/office/drawing/2014/main" id="{FD8835F0-8DC4-FF00-8501-2AB7FDB96A1F}"/>
                  </a:ext>
                </a:extLst>
              </p:cNvPr>
              <p:cNvCxnSpPr/>
              <p:nvPr/>
            </p:nvCxnSpPr>
            <p:spPr>
              <a:xfrm flipH="1">
                <a:off x="2595046" y="5852791"/>
                <a:ext cx="1" cy="123020"/>
              </a:xfrm>
              <a:prstGeom prst="straightConnector1">
                <a:avLst/>
              </a:prstGeom>
              <a:noFill/>
              <a:ln w="9525" cap="flat" cmpd="sng">
                <a:solidFill>
                  <a:schemeClr val="dk2"/>
                </a:solidFill>
                <a:prstDash val="solid"/>
                <a:round/>
                <a:headEnd type="none" w="sm" len="sm"/>
                <a:tailEnd type="none" w="sm" len="sm"/>
              </a:ln>
            </p:spPr>
          </p:cxnSp>
          <p:cxnSp>
            <p:nvCxnSpPr>
              <p:cNvPr id="70" name="Google Shape;2304;p190">
                <a:extLst>
                  <a:ext uri="{FF2B5EF4-FFF2-40B4-BE49-F238E27FC236}">
                    <a16:creationId xmlns:a16="http://schemas.microsoft.com/office/drawing/2014/main" id="{C3C3D3D4-8B5E-F6BD-4C33-4452638E0CDD}"/>
                  </a:ext>
                </a:extLst>
              </p:cNvPr>
              <p:cNvCxnSpPr/>
              <p:nvPr/>
            </p:nvCxnSpPr>
            <p:spPr>
              <a:xfrm flipH="1">
                <a:off x="2762746" y="5852791"/>
                <a:ext cx="1" cy="123020"/>
              </a:xfrm>
              <a:prstGeom prst="straightConnector1">
                <a:avLst/>
              </a:prstGeom>
              <a:noFill/>
              <a:ln w="9525" cap="flat" cmpd="sng">
                <a:solidFill>
                  <a:schemeClr val="dk2"/>
                </a:solidFill>
                <a:prstDash val="solid"/>
                <a:round/>
                <a:headEnd type="none" w="sm" len="sm"/>
                <a:tailEnd type="none" w="sm" len="sm"/>
              </a:ln>
            </p:spPr>
          </p:cxnSp>
          <p:grpSp>
            <p:nvGrpSpPr>
              <p:cNvPr id="71" name="Google Shape;2305;p190">
                <a:extLst>
                  <a:ext uri="{FF2B5EF4-FFF2-40B4-BE49-F238E27FC236}">
                    <a16:creationId xmlns:a16="http://schemas.microsoft.com/office/drawing/2014/main" id="{DF02F102-F39E-454E-2749-46D891630B8C}"/>
                  </a:ext>
                </a:extLst>
              </p:cNvPr>
              <p:cNvGrpSpPr/>
              <p:nvPr/>
            </p:nvGrpSpPr>
            <p:grpSpPr>
              <a:xfrm>
                <a:off x="1722106" y="6106478"/>
                <a:ext cx="2657056" cy="559501"/>
                <a:chOff x="1722106" y="6106478"/>
                <a:chExt cx="2657056" cy="559501"/>
              </a:xfrm>
            </p:grpSpPr>
            <p:sp>
              <p:nvSpPr>
                <p:cNvPr id="87" name="Google Shape;2306;p190">
                  <a:extLst>
                    <a:ext uri="{FF2B5EF4-FFF2-40B4-BE49-F238E27FC236}">
                      <a16:creationId xmlns:a16="http://schemas.microsoft.com/office/drawing/2014/main" id="{ACB33439-8CB7-9D54-4327-3A199DF50EB3}"/>
                    </a:ext>
                  </a:extLst>
                </p:cNvPr>
                <p:cNvSpPr txBox="1"/>
                <p:nvPr/>
              </p:nvSpPr>
              <p:spPr>
                <a:xfrm>
                  <a:off x="1722106" y="6106479"/>
                  <a:ext cx="268390" cy="556207"/>
                </a:xfrm>
                <a:prstGeom prst="rect">
                  <a:avLst/>
                </a:prstGeom>
                <a:noFill/>
                <a:ln>
                  <a:noFill/>
                </a:ln>
              </p:spPr>
              <p:txBody>
                <a:bodyPr spcFirstLastPara="1" wrap="square" lIns="109710" tIns="54840" rIns="109710" bIns="54840" anchor="t" anchorCtr="0">
                  <a:noAutofit/>
                </a:bodyPr>
                <a:lstStyle/>
                <a:p>
                  <a:pPr marL="0" marR="0" lvl="0" indent="0" algn="l" defTabSz="109728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a:ln>
                        <a:noFill/>
                      </a:ln>
                      <a:solidFill>
                        <a:srgbClr val="ED7D31"/>
                      </a:solidFill>
                      <a:effectLst/>
                      <a:uLnTx/>
                      <a:uFillTx/>
                      <a:latin typeface="Arial" panose="020B0604020202020204" pitchFamily="34" charset="0"/>
                      <a:ea typeface="Trebuchet MS"/>
                      <a:cs typeface="Arial" panose="020B0604020202020204" pitchFamily="34" charset="0"/>
                      <a:sym typeface="Trebuchet MS"/>
                    </a:rPr>
                    <a:t>0</a:t>
                  </a:r>
                  <a:endParaRPr kumimoji="0" sz="1400" b="0" i="0" u="none" strike="noStrike" kern="0" cap="none" spc="0" normalizeH="0" baseline="0" noProof="0">
                    <a:ln>
                      <a:noFill/>
                    </a:ln>
                    <a:solidFill>
                      <a:srgbClr val="ED7D31"/>
                    </a:solidFill>
                    <a:effectLst/>
                    <a:uLnTx/>
                    <a:uFillTx/>
                    <a:latin typeface="Arial" panose="020B0604020202020204" pitchFamily="34" charset="0"/>
                    <a:ea typeface="+mn-ea"/>
                    <a:cs typeface="Arial" panose="020B0604020202020204" pitchFamily="34" charset="0"/>
                    <a:sym typeface="Arial"/>
                  </a:endParaRPr>
                </a:p>
              </p:txBody>
            </p:sp>
            <p:sp>
              <p:nvSpPr>
                <p:cNvPr id="88" name="Google Shape;2307;p190">
                  <a:extLst>
                    <a:ext uri="{FF2B5EF4-FFF2-40B4-BE49-F238E27FC236}">
                      <a16:creationId xmlns:a16="http://schemas.microsoft.com/office/drawing/2014/main" id="{29D704A3-3402-A9B2-72C8-561A438F551F}"/>
                    </a:ext>
                  </a:extLst>
                </p:cNvPr>
                <p:cNvSpPr txBox="1"/>
                <p:nvPr/>
              </p:nvSpPr>
              <p:spPr>
                <a:xfrm>
                  <a:off x="2628934" y="6106478"/>
                  <a:ext cx="527248" cy="556207"/>
                </a:xfrm>
                <a:prstGeom prst="rect">
                  <a:avLst/>
                </a:prstGeom>
                <a:noFill/>
                <a:ln>
                  <a:noFill/>
                </a:ln>
              </p:spPr>
              <p:txBody>
                <a:bodyPr spcFirstLastPara="1" wrap="square" lIns="109710" tIns="54840" rIns="109710" bIns="54840" anchor="t" anchorCtr="0">
                  <a:noAutofit/>
                </a:bodyPr>
                <a:lstStyle/>
                <a:p>
                  <a:pPr marL="0" marR="0" lvl="0" indent="0" algn="l" defTabSz="109728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a:ln>
                        <a:noFill/>
                      </a:ln>
                      <a:solidFill>
                        <a:srgbClr val="ED7D31"/>
                      </a:solidFill>
                      <a:effectLst/>
                      <a:uLnTx/>
                      <a:uFillTx/>
                      <a:latin typeface="Arial" panose="020B0604020202020204" pitchFamily="34" charset="0"/>
                      <a:ea typeface="Trebuchet MS"/>
                      <a:cs typeface="Arial" panose="020B0604020202020204" pitchFamily="34" charset="0"/>
                      <a:sym typeface="Trebuchet MS"/>
                    </a:rPr>
                    <a:t>500</a:t>
                  </a:r>
                  <a:endParaRPr kumimoji="0" sz="1400" b="0" i="0" u="none" strike="noStrike" kern="0" cap="none" spc="0" normalizeH="0" baseline="0" noProof="0">
                    <a:ln>
                      <a:noFill/>
                    </a:ln>
                    <a:solidFill>
                      <a:srgbClr val="ED7D31"/>
                    </a:solidFill>
                    <a:effectLst/>
                    <a:uLnTx/>
                    <a:uFillTx/>
                    <a:latin typeface="Arial" panose="020B0604020202020204" pitchFamily="34" charset="0"/>
                    <a:ea typeface="+mn-ea"/>
                    <a:cs typeface="Arial" panose="020B0604020202020204" pitchFamily="34" charset="0"/>
                    <a:sym typeface="Arial"/>
                  </a:endParaRPr>
                </a:p>
              </p:txBody>
            </p:sp>
            <p:sp>
              <p:nvSpPr>
                <p:cNvPr id="89" name="Google Shape;2308;p190">
                  <a:extLst>
                    <a:ext uri="{FF2B5EF4-FFF2-40B4-BE49-F238E27FC236}">
                      <a16:creationId xmlns:a16="http://schemas.microsoft.com/office/drawing/2014/main" id="{D48B92EA-F6E5-FFDF-C75A-DE795DFB61D6}"/>
                    </a:ext>
                  </a:extLst>
                </p:cNvPr>
                <p:cNvSpPr txBox="1"/>
                <p:nvPr/>
              </p:nvSpPr>
              <p:spPr>
                <a:xfrm>
                  <a:off x="3732729" y="6109772"/>
                  <a:ext cx="646433" cy="556207"/>
                </a:xfrm>
                <a:prstGeom prst="rect">
                  <a:avLst/>
                </a:prstGeom>
                <a:noFill/>
                <a:ln>
                  <a:noFill/>
                </a:ln>
              </p:spPr>
              <p:txBody>
                <a:bodyPr spcFirstLastPara="1" wrap="square" lIns="109710" tIns="54840" rIns="109710" bIns="54840" anchor="t" anchorCtr="0">
                  <a:noAutofit/>
                </a:bodyPr>
                <a:lstStyle/>
                <a:p>
                  <a:pPr marL="0" marR="0" lvl="0" indent="0" algn="l" defTabSz="109728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a:ln>
                        <a:noFill/>
                      </a:ln>
                      <a:solidFill>
                        <a:srgbClr val="ED7D31"/>
                      </a:solidFill>
                      <a:effectLst/>
                      <a:uLnTx/>
                      <a:uFillTx/>
                      <a:latin typeface="Arial" panose="020B0604020202020204" pitchFamily="34" charset="0"/>
                      <a:ea typeface="Trebuchet MS"/>
                      <a:cs typeface="Arial" panose="020B0604020202020204" pitchFamily="34" charset="0"/>
                      <a:sym typeface="Trebuchet MS"/>
                    </a:rPr>
                    <a:t>3600</a:t>
                  </a:r>
                  <a:endParaRPr kumimoji="0" sz="1400" b="0" i="0" u="none" strike="noStrike" kern="0" cap="none" spc="0" normalizeH="0" baseline="0" noProof="0">
                    <a:ln>
                      <a:noFill/>
                    </a:ln>
                    <a:solidFill>
                      <a:srgbClr val="ED7D31"/>
                    </a:solidFill>
                    <a:effectLst/>
                    <a:uLnTx/>
                    <a:uFillTx/>
                    <a:latin typeface="Arial" panose="020B0604020202020204" pitchFamily="34" charset="0"/>
                    <a:ea typeface="+mn-ea"/>
                    <a:cs typeface="Arial" panose="020B0604020202020204" pitchFamily="34" charset="0"/>
                    <a:sym typeface="Arial"/>
                  </a:endParaRPr>
                </a:p>
              </p:txBody>
            </p:sp>
          </p:grpSp>
          <p:cxnSp>
            <p:nvCxnSpPr>
              <p:cNvPr id="72" name="Google Shape;2309;p190">
                <a:extLst>
                  <a:ext uri="{FF2B5EF4-FFF2-40B4-BE49-F238E27FC236}">
                    <a16:creationId xmlns:a16="http://schemas.microsoft.com/office/drawing/2014/main" id="{AE85D985-BEF3-E8D6-21CB-B495695602FA}"/>
                  </a:ext>
                </a:extLst>
              </p:cNvPr>
              <p:cNvCxnSpPr/>
              <p:nvPr/>
            </p:nvCxnSpPr>
            <p:spPr>
              <a:xfrm flipH="1">
                <a:off x="4056416" y="5877730"/>
                <a:ext cx="1" cy="175594"/>
              </a:xfrm>
              <a:prstGeom prst="straightConnector1">
                <a:avLst/>
              </a:prstGeom>
              <a:noFill/>
              <a:ln w="9525" cap="flat" cmpd="sng">
                <a:solidFill>
                  <a:schemeClr val="dk2"/>
                </a:solidFill>
                <a:prstDash val="solid"/>
                <a:round/>
                <a:headEnd type="none" w="sm" len="sm"/>
                <a:tailEnd type="none" w="sm" len="sm"/>
              </a:ln>
            </p:spPr>
          </p:cxnSp>
          <p:cxnSp>
            <p:nvCxnSpPr>
              <p:cNvPr id="73" name="Google Shape;2310;p190">
                <a:extLst>
                  <a:ext uri="{FF2B5EF4-FFF2-40B4-BE49-F238E27FC236}">
                    <a16:creationId xmlns:a16="http://schemas.microsoft.com/office/drawing/2014/main" id="{FD6D37B9-6780-43FE-AE5A-E8871727FE00}"/>
                  </a:ext>
                </a:extLst>
              </p:cNvPr>
              <p:cNvCxnSpPr/>
              <p:nvPr/>
            </p:nvCxnSpPr>
            <p:spPr>
              <a:xfrm flipH="1">
                <a:off x="2889317" y="5877730"/>
                <a:ext cx="1" cy="175594"/>
              </a:xfrm>
              <a:prstGeom prst="straightConnector1">
                <a:avLst/>
              </a:prstGeom>
              <a:noFill/>
              <a:ln w="9525" cap="flat" cmpd="sng">
                <a:solidFill>
                  <a:schemeClr val="dk2"/>
                </a:solidFill>
                <a:prstDash val="solid"/>
                <a:round/>
                <a:headEnd type="none" w="sm" len="sm"/>
                <a:tailEnd type="none" w="sm" len="sm"/>
              </a:ln>
            </p:spPr>
          </p:cxnSp>
          <p:cxnSp>
            <p:nvCxnSpPr>
              <p:cNvPr id="74" name="Google Shape;2311;p190">
                <a:extLst>
                  <a:ext uri="{FF2B5EF4-FFF2-40B4-BE49-F238E27FC236}">
                    <a16:creationId xmlns:a16="http://schemas.microsoft.com/office/drawing/2014/main" id="{C4509F0E-D791-E247-8AF3-83149840D7B6}"/>
                  </a:ext>
                </a:extLst>
              </p:cNvPr>
              <p:cNvCxnSpPr/>
              <p:nvPr/>
            </p:nvCxnSpPr>
            <p:spPr>
              <a:xfrm flipH="1">
                <a:off x="1722218" y="5877730"/>
                <a:ext cx="1" cy="175594"/>
              </a:xfrm>
              <a:prstGeom prst="straightConnector1">
                <a:avLst/>
              </a:prstGeom>
              <a:noFill/>
              <a:ln w="9525" cap="flat" cmpd="sng">
                <a:solidFill>
                  <a:schemeClr val="dk2"/>
                </a:solidFill>
                <a:prstDash val="solid"/>
                <a:round/>
                <a:headEnd type="none" w="sm" len="sm"/>
                <a:tailEnd type="none" w="sm" len="sm"/>
              </a:ln>
            </p:spPr>
          </p:cxnSp>
          <p:cxnSp>
            <p:nvCxnSpPr>
              <p:cNvPr id="75" name="Google Shape;2312;p190">
                <a:extLst>
                  <a:ext uri="{FF2B5EF4-FFF2-40B4-BE49-F238E27FC236}">
                    <a16:creationId xmlns:a16="http://schemas.microsoft.com/office/drawing/2014/main" id="{AB20BB47-B89E-AF28-A13F-89BD822EFC27}"/>
                  </a:ext>
                </a:extLst>
              </p:cNvPr>
              <p:cNvCxnSpPr/>
              <p:nvPr/>
            </p:nvCxnSpPr>
            <p:spPr>
              <a:xfrm flipH="1">
                <a:off x="3029923" y="5852791"/>
                <a:ext cx="1" cy="123020"/>
              </a:xfrm>
              <a:prstGeom prst="straightConnector1">
                <a:avLst/>
              </a:prstGeom>
              <a:noFill/>
              <a:ln w="9525" cap="flat" cmpd="sng">
                <a:solidFill>
                  <a:schemeClr val="dk2"/>
                </a:solidFill>
                <a:prstDash val="solid"/>
                <a:round/>
                <a:headEnd type="none" w="sm" len="sm"/>
                <a:tailEnd type="none" w="sm" len="sm"/>
              </a:ln>
            </p:spPr>
          </p:cxnSp>
          <p:cxnSp>
            <p:nvCxnSpPr>
              <p:cNvPr id="76" name="Google Shape;2313;p190">
                <a:extLst>
                  <a:ext uri="{FF2B5EF4-FFF2-40B4-BE49-F238E27FC236}">
                    <a16:creationId xmlns:a16="http://schemas.microsoft.com/office/drawing/2014/main" id="{3199908B-CD7A-EBD9-3001-243EFCE4B11F}"/>
                  </a:ext>
                </a:extLst>
              </p:cNvPr>
              <p:cNvCxnSpPr/>
              <p:nvPr/>
            </p:nvCxnSpPr>
            <p:spPr>
              <a:xfrm flipH="1">
                <a:off x="3197627" y="5852791"/>
                <a:ext cx="1" cy="123020"/>
              </a:xfrm>
              <a:prstGeom prst="straightConnector1">
                <a:avLst/>
              </a:prstGeom>
              <a:noFill/>
              <a:ln w="9525" cap="flat" cmpd="sng">
                <a:solidFill>
                  <a:schemeClr val="dk2"/>
                </a:solidFill>
                <a:prstDash val="solid"/>
                <a:round/>
                <a:headEnd type="none" w="sm" len="sm"/>
                <a:tailEnd type="none" w="sm" len="sm"/>
              </a:ln>
            </p:spPr>
          </p:cxnSp>
          <p:cxnSp>
            <p:nvCxnSpPr>
              <p:cNvPr id="77" name="Google Shape;2314;p190">
                <a:extLst>
                  <a:ext uri="{FF2B5EF4-FFF2-40B4-BE49-F238E27FC236}">
                    <a16:creationId xmlns:a16="http://schemas.microsoft.com/office/drawing/2014/main" id="{CF5298C8-2E27-50C1-B5B4-F021A943A0DB}"/>
                  </a:ext>
                </a:extLst>
              </p:cNvPr>
              <p:cNvCxnSpPr/>
              <p:nvPr/>
            </p:nvCxnSpPr>
            <p:spPr>
              <a:xfrm flipH="1">
                <a:off x="3365331" y="5852791"/>
                <a:ext cx="1" cy="123020"/>
              </a:xfrm>
              <a:prstGeom prst="straightConnector1">
                <a:avLst/>
              </a:prstGeom>
              <a:noFill/>
              <a:ln w="9525" cap="flat" cmpd="sng">
                <a:solidFill>
                  <a:schemeClr val="dk2"/>
                </a:solidFill>
                <a:prstDash val="solid"/>
                <a:round/>
                <a:headEnd type="none" w="sm" len="sm"/>
                <a:tailEnd type="none" w="sm" len="sm"/>
              </a:ln>
            </p:spPr>
          </p:cxnSp>
          <p:cxnSp>
            <p:nvCxnSpPr>
              <p:cNvPr id="78" name="Google Shape;2315;p190">
                <a:extLst>
                  <a:ext uri="{FF2B5EF4-FFF2-40B4-BE49-F238E27FC236}">
                    <a16:creationId xmlns:a16="http://schemas.microsoft.com/office/drawing/2014/main" id="{2356BCB8-3E02-B0EB-17A5-A0D9EE497009}"/>
                  </a:ext>
                </a:extLst>
              </p:cNvPr>
              <p:cNvCxnSpPr/>
              <p:nvPr/>
            </p:nvCxnSpPr>
            <p:spPr>
              <a:xfrm flipH="1">
                <a:off x="3533035" y="5852791"/>
                <a:ext cx="1" cy="123020"/>
              </a:xfrm>
              <a:prstGeom prst="straightConnector1">
                <a:avLst/>
              </a:prstGeom>
              <a:noFill/>
              <a:ln w="9525" cap="flat" cmpd="sng">
                <a:solidFill>
                  <a:schemeClr val="dk2"/>
                </a:solidFill>
                <a:prstDash val="solid"/>
                <a:round/>
                <a:headEnd type="none" w="sm" len="sm"/>
                <a:tailEnd type="none" w="sm" len="sm"/>
              </a:ln>
            </p:spPr>
          </p:cxnSp>
          <p:cxnSp>
            <p:nvCxnSpPr>
              <p:cNvPr id="79" name="Google Shape;2316;p190">
                <a:extLst>
                  <a:ext uri="{FF2B5EF4-FFF2-40B4-BE49-F238E27FC236}">
                    <a16:creationId xmlns:a16="http://schemas.microsoft.com/office/drawing/2014/main" id="{BDC92C17-C405-E4BB-AAB0-BFCC715CE595}"/>
                  </a:ext>
                </a:extLst>
              </p:cNvPr>
              <p:cNvCxnSpPr/>
              <p:nvPr/>
            </p:nvCxnSpPr>
            <p:spPr>
              <a:xfrm flipH="1">
                <a:off x="3868443" y="5852791"/>
                <a:ext cx="1" cy="123020"/>
              </a:xfrm>
              <a:prstGeom prst="straightConnector1">
                <a:avLst/>
              </a:prstGeom>
              <a:noFill/>
              <a:ln w="9525" cap="flat" cmpd="sng">
                <a:solidFill>
                  <a:schemeClr val="dk2"/>
                </a:solidFill>
                <a:prstDash val="solid"/>
                <a:round/>
                <a:headEnd type="none" w="sm" len="sm"/>
                <a:tailEnd type="none" w="sm" len="sm"/>
              </a:ln>
            </p:spPr>
          </p:cxnSp>
          <p:cxnSp>
            <p:nvCxnSpPr>
              <p:cNvPr id="80" name="Google Shape;2317;p190">
                <a:extLst>
                  <a:ext uri="{FF2B5EF4-FFF2-40B4-BE49-F238E27FC236}">
                    <a16:creationId xmlns:a16="http://schemas.microsoft.com/office/drawing/2014/main" id="{4E31879E-82BC-CC1C-C82A-51139FD09A7E}"/>
                  </a:ext>
                </a:extLst>
              </p:cNvPr>
              <p:cNvCxnSpPr/>
              <p:nvPr/>
            </p:nvCxnSpPr>
            <p:spPr>
              <a:xfrm flipH="1">
                <a:off x="3700739" y="5852791"/>
                <a:ext cx="1" cy="123020"/>
              </a:xfrm>
              <a:prstGeom prst="straightConnector1">
                <a:avLst/>
              </a:prstGeom>
              <a:noFill/>
              <a:ln w="9525" cap="flat" cmpd="sng">
                <a:solidFill>
                  <a:schemeClr val="dk2"/>
                </a:solidFill>
                <a:prstDash val="solid"/>
                <a:round/>
                <a:headEnd type="none" w="sm" len="sm"/>
                <a:tailEnd type="none" w="sm" len="sm"/>
              </a:ln>
            </p:spPr>
          </p:cxnSp>
          <p:cxnSp>
            <p:nvCxnSpPr>
              <p:cNvPr id="81" name="Google Shape;2318;p190">
                <a:extLst>
                  <a:ext uri="{FF2B5EF4-FFF2-40B4-BE49-F238E27FC236}">
                    <a16:creationId xmlns:a16="http://schemas.microsoft.com/office/drawing/2014/main" id="{A95DA232-3494-7574-7767-42110CE54204}"/>
                  </a:ext>
                </a:extLst>
              </p:cNvPr>
              <p:cNvCxnSpPr/>
              <p:nvPr/>
            </p:nvCxnSpPr>
            <p:spPr>
              <a:xfrm flipH="1">
                <a:off x="3449183" y="5852791"/>
                <a:ext cx="1" cy="123020"/>
              </a:xfrm>
              <a:prstGeom prst="straightConnector1">
                <a:avLst/>
              </a:prstGeom>
              <a:noFill/>
              <a:ln w="9525" cap="flat" cmpd="sng">
                <a:solidFill>
                  <a:schemeClr val="dk2"/>
                </a:solidFill>
                <a:prstDash val="solid"/>
                <a:round/>
                <a:headEnd type="none" w="sm" len="sm"/>
                <a:tailEnd type="none" w="sm" len="sm"/>
              </a:ln>
            </p:spPr>
          </p:cxnSp>
          <p:cxnSp>
            <p:nvCxnSpPr>
              <p:cNvPr id="82" name="Google Shape;2319;p190">
                <a:extLst>
                  <a:ext uri="{FF2B5EF4-FFF2-40B4-BE49-F238E27FC236}">
                    <a16:creationId xmlns:a16="http://schemas.microsoft.com/office/drawing/2014/main" id="{58C903ED-6701-31EE-B9FA-8E4CDBBD102F}"/>
                  </a:ext>
                </a:extLst>
              </p:cNvPr>
              <p:cNvCxnSpPr/>
              <p:nvPr/>
            </p:nvCxnSpPr>
            <p:spPr>
              <a:xfrm flipH="1">
                <a:off x="3281479" y="5852791"/>
                <a:ext cx="1" cy="123020"/>
              </a:xfrm>
              <a:prstGeom prst="straightConnector1">
                <a:avLst/>
              </a:prstGeom>
              <a:noFill/>
              <a:ln w="9525" cap="flat" cmpd="sng">
                <a:solidFill>
                  <a:schemeClr val="dk2"/>
                </a:solidFill>
                <a:prstDash val="solid"/>
                <a:round/>
                <a:headEnd type="none" w="sm" len="sm"/>
                <a:tailEnd type="none" w="sm" len="sm"/>
              </a:ln>
            </p:spPr>
          </p:cxnSp>
          <p:cxnSp>
            <p:nvCxnSpPr>
              <p:cNvPr id="83" name="Google Shape;2320;p190">
                <a:extLst>
                  <a:ext uri="{FF2B5EF4-FFF2-40B4-BE49-F238E27FC236}">
                    <a16:creationId xmlns:a16="http://schemas.microsoft.com/office/drawing/2014/main" id="{FFA261DB-714B-1E46-CC4E-A00A48FE4D2E}"/>
                  </a:ext>
                </a:extLst>
              </p:cNvPr>
              <p:cNvCxnSpPr/>
              <p:nvPr/>
            </p:nvCxnSpPr>
            <p:spPr>
              <a:xfrm flipH="1">
                <a:off x="3113775" y="5852791"/>
                <a:ext cx="1" cy="123020"/>
              </a:xfrm>
              <a:prstGeom prst="straightConnector1">
                <a:avLst/>
              </a:prstGeom>
              <a:noFill/>
              <a:ln w="9525" cap="flat" cmpd="sng">
                <a:solidFill>
                  <a:schemeClr val="dk2"/>
                </a:solidFill>
                <a:prstDash val="solid"/>
                <a:round/>
                <a:headEnd type="none" w="sm" len="sm"/>
                <a:tailEnd type="none" w="sm" len="sm"/>
              </a:ln>
            </p:spPr>
          </p:cxnSp>
          <p:cxnSp>
            <p:nvCxnSpPr>
              <p:cNvPr id="84" name="Google Shape;2321;p190">
                <a:extLst>
                  <a:ext uri="{FF2B5EF4-FFF2-40B4-BE49-F238E27FC236}">
                    <a16:creationId xmlns:a16="http://schemas.microsoft.com/office/drawing/2014/main" id="{A9D41E41-B456-383D-A0DC-72533B93307C}"/>
                  </a:ext>
                </a:extLst>
              </p:cNvPr>
              <p:cNvCxnSpPr/>
              <p:nvPr/>
            </p:nvCxnSpPr>
            <p:spPr>
              <a:xfrm flipH="1">
                <a:off x="3616887" y="5852791"/>
                <a:ext cx="1" cy="123020"/>
              </a:xfrm>
              <a:prstGeom prst="straightConnector1">
                <a:avLst/>
              </a:prstGeom>
              <a:noFill/>
              <a:ln w="9525" cap="flat" cmpd="sng">
                <a:solidFill>
                  <a:schemeClr val="dk2"/>
                </a:solidFill>
                <a:prstDash val="solid"/>
                <a:round/>
                <a:headEnd type="none" w="sm" len="sm"/>
                <a:tailEnd type="none" w="sm" len="sm"/>
              </a:ln>
            </p:spPr>
          </p:cxnSp>
          <p:cxnSp>
            <p:nvCxnSpPr>
              <p:cNvPr id="85" name="Google Shape;2322;p190">
                <a:extLst>
                  <a:ext uri="{FF2B5EF4-FFF2-40B4-BE49-F238E27FC236}">
                    <a16:creationId xmlns:a16="http://schemas.microsoft.com/office/drawing/2014/main" id="{16159FB4-9291-9254-B4E5-405B3715A595}"/>
                  </a:ext>
                </a:extLst>
              </p:cNvPr>
              <p:cNvCxnSpPr/>
              <p:nvPr/>
            </p:nvCxnSpPr>
            <p:spPr>
              <a:xfrm flipH="1">
                <a:off x="3784591" y="5852791"/>
                <a:ext cx="1" cy="123020"/>
              </a:xfrm>
              <a:prstGeom prst="straightConnector1">
                <a:avLst/>
              </a:prstGeom>
              <a:noFill/>
              <a:ln w="9525" cap="flat" cmpd="sng">
                <a:solidFill>
                  <a:schemeClr val="dk2"/>
                </a:solidFill>
                <a:prstDash val="solid"/>
                <a:round/>
                <a:headEnd type="none" w="sm" len="sm"/>
                <a:tailEnd type="none" w="sm" len="sm"/>
              </a:ln>
            </p:spPr>
          </p:cxnSp>
          <p:cxnSp>
            <p:nvCxnSpPr>
              <p:cNvPr id="86" name="Google Shape;2323;p190">
                <a:extLst>
                  <a:ext uri="{FF2B5EF4-FFF2-40B4-BE49-F238E27FC236}">
                    <a16:creationId xmlns:a16="http://schemas.microsoft.com/office/drawing/2014/main" id="{00AEB10A-FBF8-1FC7-B3AC-B6F08467E30F}"/>
                  </a:ext>
                </a:extLst>
              </p:cNvPr>
              <p:cNvCxnSpPr/>
              <p:nvPr/>
            </p:nvCxnSpPr>
            <p:spPr>
              <a:xfrm flipH="1">
                <a:off x="3952291" y="5852791"/>
                <a:ext cx="1" cy="123020"/>
              </a:xfrm>
              <a:prstGeom prst="straightConnector1">
                <a:avLst/>
              </a:prstGeom>
              <a:noFill/>
              <a:ln w="9525" cap="flat" cmpd="sng">
                <a:solidFill>
                  <a:schemeClr val="dk2"/>
                </a:solidFill>
                <a:prstDash val="solid"/>
                <a:round/>
                <a:headEnd type="none" w="sm" len="sm"/>
                <a:tailEnd type="none" w="sm" len="sm"/>
              </a:ln>
            </p:spPr>
          </p:cxnSp>
        </p:grpSp>
        <p:sp>
          <p:nvSpPr>
            <p:cNvPr id="57" name="Google Shape;2325;p190">
              <a:extLst>
                <a:ext uri="{FF2B5EF4-FFF2-40B4-BE49-F238E27FC236}">
                  <a16:creationId xmlns:a16="http://schemas.microsoft.com/office/drawing/2014/main" id="{35E72B6E-3C6B-4E3E-19EB-8DD29F3709EF}"/>
                </a:ext>
              </a:extLst>
            </p:cNvPr>
            <p:cNvSpPr txBox="1"/>
            <p:nvPr/>
          </p:nvSpPr>
          <p:spPr>
            <a:xfrm>
              <a:off x="3916399" y="6247371"/>
              <a:ext cx="2151394" cy="707897"/>
            </a:xfrm>
            <a:prstGeom prst="rect">
              <a:avLst/>
            </a:prstGeom>
            <a:noFill/>
            <a:ln>
              <a:noFill/>
            </a:ln>
          </p:spPr>
          <p:txBody>
            <a:bodyPr spcFirstLastPara="1" wrap="square" lIns="109710" tIns="54840" rIns="109710" bIns="54840" anchor="t" anchorCtr="0">
              <a:noAutofit/>
            </a:bodyPr>
            <a:lstStyle/>
            <a:p>
              <a:pPr marL="0" marR="0" lvl="0" indent="0" algn="ctr" defTabSz="1097280" rtl="0" eaLnBrk="1" fontAlgn="auto" latinLnBrk="0" hangingPunct="1">
                <a:lnSpc>
                  <a:spcPct val="100000"/>
                </a:lnSpc>
                <a:spcBef>
                  <a:spcPts val="0"/>
                </a:spcBef>
                <a:spcAft>
                  <a:spcPts val="0"/>
                </a:spcAft>
                <a:buClr>
                  <a:srgbClr val="000000"/>
                </a:buClr>
                <a:buSzTx/>
                <a:buFontTx/>
                <a:buNone/>
                <a:tabLst/>
                <a:defRPr/>
              </a:pPr>
              <a:r>
                <a:rPr kumimoji="0" lang="en-US" sz="1320" b="0" i="0" u="none" strike="noStrike" kern="0" cap="none" spc="0" normalizeH="0" baseline="0" noProof="0">
                  <a:ln>
                    <a:noFill/>
                  </a:ln>
                  <a:solidFill>
                    <a:srgbClr val="ED7D31"/>
                  </a:solidFill>
                  <a:effectLst/>
                  <a:uLnTx/>
                  <a:uFillTx/>
                  <a:latin typeface="Arial" panose="020B0604020202020204" pitchFamily="34" charset="0"/>
                  <a:ea typeface="Trebuchet MS"/>
                  <a:cs typeface="Arial" panose="020B0604020202020204" pitchFamily="34" charset="0"/>
                  <a:sym typeface="Trebuchet MS"/>
                </a:rPr>
                <a:t>NO. OF STARTUPS RECOGNIZED </a:t>
              </a:r>
              <a:endParaRPr kumimoji="0" sz="1680" b="0" i="0" u="none" strike="noStrike" kern="0" cap="none" spc="0" normalizeH="0" baseline="0" noProof="0">
                <a:ln>
                  <a:noFill/>
                </a:ln>
                <a:solidFill>
                  <a:srgbClr val="ED7D31"/>
                </a:solidFill>
                <a:effectLst/>
                <a:uLnTx/>
                <a:uFillTx/>
                <a:latin typeface="Arial" panose="020B0604020202020204" pitchFamily="34" charset="0"/>
                <a:ea typeface="+mn-ea"/>
                <a:cs typeface="Arial" panose="020B0604020202020204" pitchFamily="34" charset="0"/>
                <a:sym typeface="Arial"/>
              </a:endParaRPr>
            </a:p>
          </p:txBody>
        </p:sp>
        <p:sp>
          <p:nvSpPr>
            <p:cNvPr id="58" name="Google Shape;2326;p190">
              <a:extLst>
                <a:ext uri="{FF2B5EF4-FFF2-40B4-BE49-F238E27FC236}">
                  <a16:creationId xmlns:a16="http://schemas.microsoft.com/office/drawing/2014/main" id="{E9835FDB-A6D1-B763-FA2E-6FF0D610269B}"/>
                </a:ext>
              </a:extLst>
            </p:cNvPr>
            <p:cNvSpPr txBox="1"/>
            <p:nvPr/>
          </p:nvSpPr>
          <p:spPr>
            <a:xfrm>
              <a:off x="3661788" y="4968341"/>
              <a:ext cx="2818570" cy="960718"/>
            </a:xfrm>
            <a:prstGeom prst="rect">
              <a:avLst/>
            </a:prstGeom>
            <a:noFill/>
            <a:ln>
              <a:noFill/>
            </a:ln>
          </p:spPr>
          <p:txBody>
            <a:bodyPr spcFirstLastPara="1" wrap="square" lIns="109710" tIns="54840" rIns="109710" bIns="54840" anchor="t" anchorCtr="0">
              <a:noAutofit/>
            </a:bodyPr>
            <a:lstStyle/>
            <a:p>
              <a:pPr marL="0" marR="0" lvl="0" indent="0" algn="ctr" defTabSz="1097280" rtl="0" eaLnBrk="1" fontAlgn="auto" latinLnBrk="0" hangingPunct="1">
                <a:lnSpc>
                  <a:spcPct val="100000"/>
                </a:lnSpc>
                <a:spcBef>
                  <a:spcPts val="0"/>
                </a:spcBef>
                <a:spcAft>
                  <a:spcPts val="0"/>
                </a:spcAft>
                <a:buClr>
                  <a:srgbClr val="000000"/>
                </a:buClr>
                <a:buSzTx/>
                <a:buFontTx/>
                <a:buNone/>
                <a:tabLst/>
                <a:defRPr/>
              </a:pPr>
              <a:r>
                <a:rPr kumimoji="0" lang="en-US" sz="1500" b="1" i="0" u="none" strike="noStrike" kern="0" cap="none" spc="0" normalizeH="0" baseline="0" noProof="0">
                  <a:ln>
                    <a:noFill/>
                  </a:ln>
                  <a:solidFill>
                    <a:srgbClr val="ED7D31"/>
                  </a:solidFill>
                  <a:effectLst/>
                  <a:uLnTx/>
                  <a:uFillTx/>
                  <a:latin typeface="Arial" panose="020B0604020202020204" pitchFamily="34" charset="0"/>
                  <a:ea typeface="Trebuchet MS"/>
                  <a:cs typeface="Arial" panose="020B0604020202020204" pitchFamily="34" charset="0"/>
                  <a:sym typeface="Trebuchet MS"/>
                </a:rPr>
                <a:t>STARTUP INDIA RECOGNITION</a:t>
              </a:r>
              <a:endParaRPr kumimoji="0" sz="1500" b="0" i="0" u="none" strike="noStrike" kern="0" cap="none" spc="0" normalizeH="0" baseline="0" noProof="0">
                <a:ln>
                  <a:noFill/>
                </a:ln>
                <a:solidFill>
                  <a:srgbClr val="ED7D31"/>
                </a:solidFill>
                <a:effectLst/>
                <a:uLnTx/>
                <a:uFillTx/>
                <a:latin typeface="Arial" panose="020B0604020202020204" pitchFamily="34" charset="0"/>
                <a:ea typeface="+mn-ea"/>
                <a:cs typeface="Arial" panose="020B0604020202020204" pitchFamily="34" charset="0"/>
                <a:sym typeface="Arial"/>
              </a:endParaRPr>
            </a:p>
          </p:txBody>
        </p:sp>
      </p:grpSp>
      <p:pic>
        <p:nvPicPr>
          <p:cNvPr id="90" name="Picture 89">
            <a:extLst>
              <a:ext uri="{FF2B5EF4-FFF2-40B4-BE49-F238E27FC236}">
                <a16:creationId xmlns:a16="http://schemas.microsoft.com/office/drawing/2014/main" id="{ECE2F9B5-48D5-7249-90C6-F14AF90EE1F9}"/>
              </a:ext>
            </a:extLst>
          </p:cNvPr>
          <p:cNvPicPr>
            <a:picLocks noChangeAspect="1"/>
          </p:cNvPicPr>
          <p:nvPr/>
        </p:nvPicPr>
        <p:blipFill>
          <a:blip r:embed="rId5"/>
          <a:stretch>
            <a:fillRect/>
          </a:stretch>
        </p:blipFill>
        <p:spPr>
          <a:xfrm>
            <a:off x="9128507" y="5124195"/>
            <a:ext cx="2472444" cy="189518"/>
          </a:xfrm>
          <a:prstGeom prst="rect">
            <a:avLst/>
          </a:prstGeom>
        </p:spPr>
      </p:pic>
      <p:grpSp>
        <p:nvGrpSpPr>
          <p:cNvPr id="3" name="Group 2">
            <a:extLst>
              <a:ext uri="{FF2B5EF4-FFF2-40B4-BE49-F238E27FC236}">
                <a16:creationId xmlns:a16="http://schemas.microsoft.com/office/drawing/2014/main" id="{4A115BF9-6233-635C-EE3D-729F7F3F5172}"/>
              </a:ext>
            </a:extLst>
          </p:cNvPr>
          <p:cNvGrpSpPr/>
          <p:nvPr/>
        </p:nvGrpSpPr>
        <p:grpSpPr>
          <a:xfrm>
            <a:off x="366851" y="1305723"/>
            <a:ext cx="5467236" cy="5087282"/>
            <a:chOff x="366851" y="1305723"/>
            <a:chExt cx="5467236" cy="5087282"/>
          </a:xfrm>
        </p:grpSpPr>
        <p:grpSp>
          <p:nvGrpSpPr>
            <p:cNvPr id="15" name="Group 73">
              <a:extLst>
                <a:ext uri="{FF2B5EF4-FFF2-40B4-BE49-F238E27FC236}">
                  <a16:creationId xmlns:a16="http://schemas.microsoft.com/office/drawing/2014/main" id="{69FD4878-CAEB-136A-5B86-0928FFFC6BE6}"/>
                </a:ext>
              </a:extLst>
            </p:cNvPr>
            <p:cNvGrpSpPr/>
            <p:nvPr/>
          </p:nvGrpSpPr>
          <p:grpSpPr>
            <a:xfrm flipH="1">
              <a:off x="420905" y="2433127"/>
              <a:ext cx="5413167" cy="816221"/>
              <a:chOff x="644107" y="1330751"/>
              <a:chExt cx="3874553" cy="816221"/>
            </a:xfrm>
            <a:solidFill>
              <a:srgbClr val="4A99D2"/>
            </a:solidFill>
          </p:grpSpPr>
          <p:sp>
            <p:nvSpPr>
              <p:cNvPr id="16" name="Rounded Rectangle 74">
                <a:extLst>
                  <a:ext uri="{FF2B5EF4-FFF2-40B4-BE49-F238E27FC236}">
                    <a16:creationId xmlns:a16="http://schemas.microsoft.com/office/drawing/2014/main" id="{96912200-4A42-F7DA-74DF-0430625E60B8}"/>
                  </a:ext>
                </a:extLst>
              </p:cNvPr>
              <p:cNvSpPr/>
              <p:nvPr/>
            </p:nvSpPr>
            <p:spPr>
              <a:xfrm>
                <a:off x="644107" y="1384863"/>
                <a:ext cx="3725972" cy="7621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a:ea typeface="+mn-ea"/>
                  <a:cs typeface="+mn-cs"/>
                </a:endParaRPr>
              </a:p>
            </p:txBody>
          </p:sp>
          <p:sp>
            <p:nvSpPr>
              <p:cNvPr id="17" name="Rounded Rectangle 75">
                <a:extLst>
                  <a:ext uri="{FF2B5EF4-FFF2-40B4-BE49-F238E27FC236}">
                    <a16:creationId xmlns:a16="http://schemas.microsoft.com/office/drawing/2014/main" id="{CE816E35-B666-8F5A-2435-CDFD65F619CA}"/>
                  </a:ext>
                </a:extLst>
              </p:cNvPr>
              <p:cNvSpPr/>
              <p:nvPr/>
            </p:nvSpPr>
            <p:spPr>
              <a:xfrm>
                <a:off x="644107" y="1330751"/>
                <a:ext cx="3725972" cy="7621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a:ea typeface="+mn-ea"/>
                  <a:cs typeface="+mn-cs"/>
                </a:endParaRPr>
              </a:p>
            </p:txBody>
          </p:sp>
          <p:sp>
            <p:nvSpPr>
              <p:cNvPr id="18" name="Isosceles Triangle 92">
                <a:extLst>
                  <a:ext uri="{FF2B5EF4-FFF2-40B4-BE49-F238E27FC236}">
                    <a16:creationId xmlns:a16="http://schemas.microsoft.com/office/drawing/2014/main" id="{9B50B5A8-957B-CB14-FF4D-32F85EFE2C95}"/>
                  </a:ext>
                </a:extLst>
              </p:cNvPr>
              <p:cNvSpPr/>
              <p:nvPr/>
            </p:nvSpPr>
            <p:spPr>
              <a:xfrm rot="5400000">
                <a:off x="4322531" y="1607670"/>
                <a:ext cx="183987" cy="2082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9" name="Group 81">
              <a:extLst>
                <a:ext uri="{FF2B5EF4-FFF2-40B4-BE49-F238E27FC236}">
                  <a16:creationId xmlns:a16="http://schemas.microsoft.com/office/drawing/2014/main" id="{746DEBC0-8AAE-D119-F532-034BE051EE88}"/>
                </a:ext>
              </a:extLst>
            </p:cNvPr>
            <p:cNvGrpSpPr/>
            <p:nvPr/>
          </p:nvGrpSpPr>
          <p:grpSpPr>
            <a:xfrm flipH="1">
              <a:off x="420905" y="3422756"/>
              <a:ext cx="5413157" cy="816221"/>
              <a:chOff x="644107" y="1330751"/>
              <a:chExt cx="3874553" cy="816221"/>
            </a:xfrm>
            <a:solidFill>
              <a:srgbClr val="15AA96"/>
            </a:solidFill>
          </p:grpSpPr>
          <p:sp>
            <p:nvSpPr>
              <p:cNvPr id="20" name="Rounded Rectangle 82">
                <a:extLst>
                  <a:ext uri="{FF2B5EF4-FFF2-40B4-BE49-F238E27FC236}">
                    <a16:creationId xmlns:a16="http://schemas.microsoft.com/office/drawing/2014/main" id="{82E58738-8694-B602-6B72-33CB412A68DB}"/>
                  </a:ext>
                </a:extLst>
              </p:cNvPr>
              <p:cNvSpPr/>
              <p:nvPr/>
            </p:nvSpPr>
            <p:spPr>
              <a:xfrm>
                <a:off x="644107" y="1384863"/>
                <a:ext cx="3725972" cy="7621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1" name="Rounded Rectangle 83">
                <a:extLst>
                  <a:ext uri="{FF2B5EF4-FFF2-40B4-BE49-F238E27FC236}">
                    <a16:creationId xmlns:a16="http://schemas.microsoft.com/office/drawing/2014/main" id="{CC853F5F-FFE1-0006-477F-3D2C6AF86014}"/>
                  </a:ext>
                </a:extLst>
              </p:cNvPr>
              <p:cNvSpPr/>
              <p:nvPr/>
            </p:nvSpPr>
            <p:spPr>
              <a:xfrm>
                <a:off x="644107" y="1330751"/>
                <a:ext cx="3725972" cy="7621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2" name="Isosceles Triangle 96">
                <a:extLst>
                  <a:ext uri="{FF2B5EF4-FFF2-40B4-BE49-F238E27FC236}">
                    <a16:creationId xmlns:a16="http://schemas.microsoft.com/office/drawing/2014/main" id="{E47BB7FD-8532-FB0A-D91F-1AFC8B21B5B8}"/>
                  </a:ext>
                </a:extLst>
              </p:cNvPr>
              <p:cNvSpPr/>
              <p:nvPr/>
            </p:nvSpPr>
            <p:spPr>
              <a:xfrm rot="5400000">
                <a:off x="4322531" y="1607670"/>
                <a:ext cx="183987" cy="2082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23" name="Group 89">
              <a:extLst>
                <a:ext uri="{FF2B5EF4-FFF2-40B4-BE49-F238E27FC236}">
                  <a16:creationId xmlns:a16="http://schemas.microsoft.com/office/drawing/2014/main" id="{1A3028EB-516E-87E9-3E17-2B74FFEAF990}"/>
                </a:ext>
              </a:extLst>
            </p:cNvPr>
            <p:cNvGrpSpPr/>
            <p:nvPr/>
          </p:nvGrpSpPr>
          <p:grpSpPr>
            <a:xfrm flipH="1">
              <a:off x="420905" y="4487832"/>
              <a:ext cx="5413149" cy="816221"/>
              <a:chOff x="644107" y="1330751"/>
              <a:chExt cx="3874553" cy="816221"/>
            </a:xfrm>
            <a:solidFill>
              <a:srgbClr val="00B5DD"/>
            </a:solidFill>
          </p:grpSpPr>
          <p:sp>
            <p:nvSpPr>
              <p:cNvPr id="24" name="Rounded Rectangle 90">
                <a:extLst>
                  <a:ext uri="{FF2B5EF4-FFF2-40B4-BE49-F238E27FC236}">
                    <a16:creationId xmlns:a16="http://schemas.microsoft.com/office/drawing/2014/main" id="{0A0660FC-DA8E-8637-75C8-F00DB7BBE7B4}"/>
                  </a:ext>
                </a:extLst>
              </p:cNvPr>
              <p:cNvSpPr/>
              <p:nvPr/>
            </p:nvSpPr>
            <p:spPr>
              <a:xfrm>
                <a:off x="644107" y="1384863"/>
                <a:ext cx="3725972" cy="7621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a:ea typeface="+mn-ea"/>
                  <a:cs typeface="+mn-cs"/>
                </a:endParaRPr>
              </a:p>
            </p:txBody>
          </p:sp>
          <p:sp>
            <p:nvSpPr>
              <p:cNvPr id="25" name="Rounded Rectangle 91">
                <a:extLst>
                  <a:ext uri="{FF2B5EF4-FFF2-40B4-BE49-F238E27FC236}">
                    <a16:creationId xmlns:a16="http://schemas.microsoft.com/office/drawing/2014/main" id="{99F91683-DF54-F2A5-0C9F-974197E739C9}"/>
                  </a:ext>
                </a:extLst>
              </p:cNvPr>
              <p:cNvSpPr/>
              <p:nvPr/>
            </p:nvSpPr>
            <p:spPr>
              <a:xfrm>
                <a:off x="644107" y="1330751"/>
                <a:ext cx="3725972" cy="7621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a:ea typeface="+mn-ea"/>
                  <a:cs typeface="+mn-cs"/>
                </a:endParaRPr>
              </a:p>
            </p:txBody>
          </p:sp>
          <p:sp>
            <p:nvSpPr>
              <p:cNvPr id="26" name="Isosceles Triangle 100">
                <a:extLst>
                  <a:ext uri="{FF2B5EF4-FFF2-40B4-BE49-F238E27FC236}">
                    <a16:creationId xmlns:a16="http://schemas.microsoft.com/office/drawing/2014/main" id="{44DBBAEA-A44D-BFDC-FB68-5A93D1DF5B52}"/>
                  </a:ext>
                </a:extLst>
              </p:cNvPr>
              <p:cNvSpPr/>
              <p:nvPr/>
            </p:nvSpPr>
            <p:spPr>
              <a:xfrm rot="5400000">
                <a:off x="4322531" y="1607670"/>
                <a:ext cx="183987" cy="2082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7" name="Group 73">
              <a:extLst>
                <a:ext uri="{FF2B5EF4-FFF2-40B4-BE49-F238E27FC236}">
                  <a16:creationId xmlns:a16="http://schemas.microsoft.com/office/drawing/2014/main" id="{120CE1CE-CA7D-9122-FE35-D2DF905A243F}"/>
                </a:ext>
              </a:extLst>
            </p:cNvPr>
            <p:cNvGrpSpPr/>
            <p:nvPr/>
          </p:nvGrpSpPr>
          <p:grpSpPr>
            <a:xfrm flipH="1">
              <a:off x="404084" y="1315156"/>
              <a:ext cx="5430003" cy="816221"/>
              <a:chOff x="644107" y="1330751"/>
              <a:chExt cx="3874553" cy="816221"/>
            </a:xfrm>
            <a:solidFill>
              <a:srgbClr val="007BB9"/>
            </a:solidFill>
          </p:grpSpPr>
          <p:sp>
            <p:nvSpPr>
              <p:cNvPr id="28" name="Rounded Rectangle 74">
                <a:extLst>
                  <a:ext uri="{FF2B5EF4-FFF2-40B4-BE49-F238E27FC236}">
                    <a16:creationId xmlns:a16="http://schemas.microsoft.com/office/drawing/2014/main" id="{7F0BA371-919A-91DF-965F-BFAEEFA2F833}"/>
                  </a:ext>
                </a:extLst>
              </p:cNvPr>
              <p:cNvSpPr/>
              <p:nvPr/>
            </p:nvSpPr>
            <p:spPr>
              <a:xfrm>
                <a:off x="644107" y="1384863"/>
                <a:ext cx="3725972" cy="7621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9" name="Rounded Rectangle 75">
                <a:extLst>
                  <a:ext uri="{FF2B5EF4-FFF2-40B4-BE49-F238E27FC236}">
                    <a16:creationId xmlns:a16="http://schemas.microsoft.com/office/drawing/2014/main" id="{D78D0C5B-9AA2-794F-C16D-2CF6661BE13A}"/>
                  </a:ext>
                </a:extLst>
              </p:cNvPr>
              <p:cNvSpPr/>
              <p:nvPr/>
            </p:nvSpPr>
            <p:spPr>
              <a:xfrm>
                <a:off x="644107" y="1330751"/>
                <a:ext cx="3725972" cy="7621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 name="Isosceles Triangle 104">
                <a:extLst>
                  <a:ext uri="{FF2B5EF4-FFF2-40B4-BE49-F238E27FC236}">
                    <a16:creationId xmlns:a16="http://schemas.microsoft.com/office/drawing/2014/main" id="{0D157E3A-EED2-1D7A-A0B1-B709E27CBC7B}"/>
                  </a:ext>
                </a:extLst>
              </p:cNvPr>
              <p:cNvSpPr/>
              <p:nvPr/>
            </p:nvSpPr>
            <p:spPr>
              <a:xfrm rot="5400000">
                <a:off x="4322531" y="1607670"/>
                <a:ext cx="183987" cy="2082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31" name="Group 89">
              <a:extLst>
                <a:ext uri="{FF2B5EF4-FFF2-40B4-BE49-F238E27FC236}">
                  <a16:creationId xmlns:a16="http://schemas.microsoft.com/office/drawing/2014/main" id="{4067EFC3-723B-9E26-88BF-06B4FFFDDF8E}"/>
                </a:ext>
              </a:extLst>
            </p:cNvPr>
            <p:cNvGrpSpPr/>
            <p:nvPr/>
          </p:nvGrpSpPr>
          <p:grpSpPr>
            <a:xfrm flipH="1">
              <a:off x="398671" y="5496585"/>
              <a:ext cx="5431395" cy="816221"/>
              <a:chOff x="644107" y="1330751"/>
              <a:chExt cx="3874553" cy="816221"/>
            </a:xfrm>
            <a:solidFill>
              <a:srgbClr val="194872"/>
            </a:solidFill>
          </p:grpSpPr>
          <p:sp>
            <p:nvSpPr>
              <p:cNvPr id="32" name="Rounded Rectangle 90">
                <a:extLst>
                  <a:ext uri="{FF2B5EF4-FFF2-40B4-BE49-F238E27FC236}">
                    <a16:creationId xmlns:a16="http://schemas.microsoft.com/office/drawing/2014/main" id="{54C6DCDC-FCE7-6123-E8D5-B330CE871453}"/>
                  </a:ext>
                </a:extLst>
              </p:cNvPr>
              <p:cNvSpPr/>
              <p:nvPr/>
            </p:nvSpPr>
            <p:spPr>
              <a:xfrm>
                <a:off x="644107" y="1384863"/>
                <a:ext cx="3725972" cy="7621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a:ea typeface="+mn-ea"/>
                  <a:cs typeface="+mn-cs"/>
                </a:endParaRPr>
              </a:p>
            </p:txBody>
          </p:sp>
          <p:sp>
            <p:nvSpPr>
              <p:cNvPr id="33" name="Rounded Rectangle 91">
                <a:extLst>
                  <a:ext uri="{FF2B5EF4-FFF2-40B4-BE49-F238E27FC236}">
                    <a16:creationId xmlns:a16="http://schemas.microsoft.com/office/drawing/2014/main" id="{8FD4AA25-1A06-B380-D655-9E19C8F93A3A}"/>
                  </a:ext>
                </a:extLst>
              </p:cNvPr>
              <p:cNvSpPr/>
              <p:nvPr/>
            </p:nvSpPr>
            <p:spPr>
              <a:xfrm>
                <a:off x="644107" y="1330751"/>
                <a:ext cx="3725972" cy="7621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a:ea typeface="+mn-ea"/>
                  <a:cs typeface="+mn-cs"/>
                </a:endParaRPr>
              </a:p>
            </p:txBody>
          </p:sp>
          <p:sp>
            <p:nvSpPr>
              <p:cNvPr id="34" name="Isosceles Triangle 108">
                <a:extLst>
                  <a:ext uri="{FF2B5EF4-FFF2-40B4-BE49-F238E27FC236}">
                    <a16:creationId xmlns:a16="http://schemas.microsoft.com/office/drawing/2014/main" id="{B41F6DC8-C185-1E3C-E88E-DCD622ABC631}"/>
                  </a:ext>
                </a:extLst>
              </p:cNvPr>
              <p:cNvSpPr/>
              <p:nvPr/>
            </p:nvSpPr>
            <p:spPr>
              <a:xfrm rot="5400000">
                <a:off x="4322531" y="1607670"/>
                <a:ext cx="183987" cy="2082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5" name="Group 38">
              <a:extLst>
                <a:ext uri="{FF2B5EF4-FFF2-40B4-BE49-F238E27FC236}">
                  <a16:creationId xmlns:a16="http://schemas.microsoft.com/office/drawing/2014/main" id="{DBA6B95A-CED4-BFDA-AA1B-E3EB2A190439}"/>
                </a:ext>
              </a:extLst>
            </p:cNvPr>
            <p:cNvGrpSpPr/>
            <p:nvPr/>
          </p:nvGrpSpPr>
          <p:grpSpPr>
            <a:xfrm flipH="1">
              <a:off x="548989" y="3526872"/>
              <a:ext cx="4276796" cy="630268"/>
              <a:chOff x="823510" y="1395001"/>
              <a:chExt cx="2812152" cy="520871"/>
            </a:xfrm>
          </p:grpSpPr>
          <p:sp>
            <p:nvSpPr>
              <p:cNvPr id="36" name="TextBox 35">
                <a:extLst>
                  <a:ext uri="{FF2B5EF4-FFF2-40B4-BE49-F238E27FC236}">
                    <a16:creationId xmlns:a16="http://schemas.microsoft.com/office/drawing/2014/main" id="{56D26DA2-A33D-99A5-2A6A-A49FE06511DB}"/>
                  </a:ext>
                </a:extLst>
              </p:cNvPr>
              <p:cNvSpPr txBox="1"/>
              <p:nvPr/>
            </p:nvSpPr>
            <p:spPr>
              <a:xfrm>
                <a:off x="823510" y="1395001"/>
                <a:ext cx="405804" cy="305226"/>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48%</a:t>
                </a:r>
              </a:p>
            </p:txBody>
          </p:sp>
          <p:sp>
            <p:nvSpPr>
              <p:cNvPr id="37" name="TextBox 36">
                <a:extLst>
                  <a:ext uri="{FF2B5EF4-FFF2-40B4-BE49-F238E27FC236}">
                    <a16:creationId xmlns:a16="http://schemas.microsoft.com/office/drawing/2014/main" id="{3C37B8C5-521A-8F00-2F2E-DE86F1F93168}"/>
                  </a:ext>
                </a:extLst>
              </p:cNvPr>
              <p:cNvSpPr txBox="1"/>
              <p:nvPr/>
            </p:nvSpPr>
            <p:spPr>
              <a:xfrm>
                <a:off x="823510" y="1661517"/>
                <a:ext cx="2812152" cy="254355"/>
              </a:xfrm>
              <a:prstGeom prst="rect">
                <a:avLst/>
              </a:prstGeom>
              <a:noFill/>
            </p:spPr>
            <p:txBody>
              <a:bodyPr wrap="square" lIns="0" tIns="0" rIns="0" bIns="0" rtlCol="0" anchor="t">
                <a:spAutoFit/>
              </a:bodyPr>
              <a:lstStyle/>
              <a:p>
                <a:pPr marL="0" marR="0" lvl="0" indent="0" algn="r"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Startups from Tier-2 &amp; Tier-3 cities </a:t>
                </a:r>
              </a:p>
            </p:txBody>
          </p:sp>
        </p:grpSp>
        <p:pic>
          <p:nvPicPr>
            <p:cNvPr id="38" name="Graphic 37" descr="Ribbon">
              <a:extLst>
                <a:ext uri="{FF2B5EF4-FFF2-40B4-BE49-F238E27FC236}">
                  <a16:creationId xmlns:a16="http://schemas.microsoft.com/office/drawing/2014/main" id="{EBF2CA84-0569-8043-999F-7EF54CCD766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51124" y="3471958"/>
              <a:ext cx="762109" cy="762109"/>
            </a:xfrm>
            <a:prstGeom prst="rect">
              <a:avLst/>
            </a:prstGeom>
          </p:spPr>
        </p:pic>
        <p:pic>
          <p:nvPicPr>
            <p:cNvPr id="39" name="Graphic 38" descr="Head with gears">
              <a:extLst>
                <a:ext uri="{FF2B5EF4-FFF2-40B4-BE49-F238E27FC236}">
                  <a16:creationId xmlns:a16="http://schemas.microsoft.com/office/drawing/2014/main" id="{47959CE2-537E-B948-FE43-70CCAB20540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46045" y="2452059"/>
              <a:ext cx="830359" cy="830359"/>
            </a:xfrm>
            <a:prstGeom prst="rect">
              <a:avLst/>
            </a:prstGeom>
          </p:spPr>
        </p:pic>
        <p:grpSp>
          <p:nvGrpSpPr>
            <p:cNvPr id="40" name="Group 38">
              <a:extLst>
                <a:ext uri="{FF2B5EF4-FFF2-40B4-BE49-F238E27FC236}">
                  <a16:creationId xmlns:a16="http://schemas.microsoft.com/office/drawing/2014/main" id="{3D1F6578-DD6D-8205-3175-CDBD642C4082}"/>
                </a:ext>
              </a:extLst>
            </p:cNvPr>
            <p:cNvGrpSpPr/>
            <p:nvPr/>
          </p:nvGrpSpPr>
          <p:grpSpPr>
            <a:xfrm flipH="1">
              <a:off x="776971" y="4543717"/>
              <a:ext cx="3950449" cy="1056236"/>
              <a:chOff x="830076" y="1434719"/>
              <a:chExt cx="2653108" cy="872898"/>
            </a:xfrm>
          </p:grpSpPr>
          <p:sp>
            <p:nvSpPr>
              <p:cNvPr id="41" name="TextBox 40">
                <a:extLst>
                  <a:ext uri="{FF2B5EF4-FFF2-40B4-BE49-F238E27FC236}">
                    <a16:creationId xmlns:a16="http://schemas.microsoft.com/office/drawing/2014/main" id="{F8B3C688-9D1D-2CBF-DCA7-335311247A6D}"/>
                  </a:ext>
                </a:extLst>
              </p:cNvPr>
              <p:cNvSpPr txBox="1"/>
              <p:nvPr/>
            </p:nvSpPr>
            <p:spPr>
              <a:xfrm>
                <a:off x="830076" y="1434719"/>
                <a:ext cx="345579" cy="305225"/>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Arial"/>
                    <a:ea typeface="+mn-ea"/>
                    <a:cs typeface="Arial"/>
                  </a:rPr>
                  <a:t>108</a:t>
                </a:r>
                <a:endParaRPr kumimoji="0" lang="en-US"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2" name="TextBox 41">
                <a:extLst>
                  <a:ext uri="{FF2B5EF4-FFF2-40B4-BE49-F238E27FC236}">
                    <a16:creationId xmlns:a16="http://schemas.microsoft.com/office/drawing/2014/main" id="{B99C5CD7-4676-B48D-FE5A-229766331EF5}"/>
                  </a:ext>
                </a:extLst>
              </p:cNvPr>
              <p:cNvSpPr txBox="1"/>
              <p:nvPr/>
            </p:nvSpPr>
            <p:spPr>
              <a:xfrm>
                <a:off x="874515" y="1748039"/>
                <a:ext cx="2608669" cy="559578"/>
              </a:xfrm>
              <a:prstGeom prst="rect">
                <a:avLst/>
              </a:prstGeom>
              <a:noFill/>
            </p:spPr>
            <p:txBody>
              <a:bodyPr wrap="square" lIns="0" tIns="0" rIns="0" bIns="0" rtlCol="0" anchor="t">
                <a:spAutoFit/>
              </a:bodyPr>
              <a:lstStyle/>
              <a:p>
                <a:pPr marL="0" marR="0" lvl="0" indent="0" algn="r" defTabSz="914400" rtl="0" eaLnBrk="1" fontAlgn="auto" latinLnBrk="0" hangingPunct="1">
                  <a:lnSpc>
                    <a:spcPct val="100000"/>
                  </a:lnSpc>
                  <a:spcBef>
                    <a:spcPct val="20000"/>
                  </a:spcBef>
                  <a:spcAft>
                    <a:spcPts val="0"/>
                  </a:spcAft>
                  <a:buClrTx/>
                  <a:buSzTx/>
                  <a:buFontTx/>
                  <a:buNone/>
                  <a:tabLst/>
                  <a:defRPr/>
                </a:pPr>
                <a:r>
                  <a:rPr lang="en-US" sz="2000">
                    <a:solidFill>
                      <a:prstClr val="white"/>
                    </a:solidFill>
                    <a:latin typeface="Arial" panose="020B0604020202020204" pitchFamily="34" charset="0"/>
                    <a:cs typeface="Arial" panose="020B0604020202020204" pitchFamily="34" charset="0"/>
                  </a:rPr>
                  <a:t>Unicorns with $340Bn+ Valuation</a:t>
                </a:r>
              </a:p>
              <a:p>
                <a:pPr marL="0" marR="0" lvl="0" indent="0" algn="r"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pic>
          <p:nvPicPr>
            <p:cNvPr id="43" name="Graphic 42" descr="Group success">
              <a:extLst>
                <a:ext uri="{FF2B5EF4-FFF2-40B4-BE49-F238E27FC236}">
                  <a16:creationId xmlns:a16="http://schemas.microsoft.com/office/drawing/2014/main" id="{C37CDF5A-CEE3-42B9-F8C4-E17B83943FF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718317" y="4511533"/>
              <a:ext cx="887705" cy="784547"/>
            </a:xfrm>
            <a:prstGeom prst="rect">
              <a:avLst/>
            </a:prstGeom>
          </p:spPr>
        </p:pic>
        <p:grpSp>
          <p:nvGrpSpPr>
            <p:cNvPr id="44" name="Group 38">
              <a:extLst>
                <a:ext uri="{FF2B5EF4-FFF2-40B4-BE49-F238E27FC236}">
                  <a16:creationId xmlns:a16="http://schemas.microsoft.com/office/drawing/2014/main" id="{91DE42C5-A5BD-F091-0FE9-C36528C95157}"/>
                </a:ext>
              </a:extLst>
            </p:cNvPr>
            <p:cNvGrpSpPr/>
            <p:nvPr/>
          </p:nvGrpSpPr>
          <p:grpSpPr>
            <a:xfrm flipH="1">
              <a:off x="1653485" y="2492171"/>
              <a:ext cx="3172299" cy="723761"/>
              <a:chOff x="885153" y="1395611"/>
              <a:chExt cx="2621652" cy="598134"/>
            </a:xfrm>
          </p:grpSpPr>
          <p:sp>
            <p:nvSpPr>
              <p:cNvPr id="45" name="TextBox 44">
                <a:extLst>
                  <a:ext uri="{FF2B5EF4-FFF2-40B4-BE49-F238E27FC236}">
                    <a16:creationId xmlns:a16="http://schemas.microsoft.com/office/drawing/2014/main" id="{D4676AB1-4B1E-EC5A-E737-B27C15CC0395}"/>
                  </a:ext>
                </a:extLst>
              </p:cNvPr>
              <p:cNvSpPr txBox="1"/>
              <p:nvPr/>
            </p:nvSpPr>
            <p:spPr>
              <a:xfrm>
                <a:off x="885153" y="1395611"/>
                <a:ext cx="857116" cy="305225"/>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b="1">
                    <a:solidFill>
                      <a:prstClr val="white"/>
                    </a:solidFill>
                    <a:latin typeface="Calibri" panose="020F0502020204030204"/>
                  </a:rPr>
                  <a:t>95</a:t>
                </a:r>
                <a:r>
                  <a:rPr kumimoji="0" lang="en-US" sz="2400" b="1" i="0" u="none" strike="noStrike" kern="1200" cap="none" spc="0" normalizeH="0" baseline="0" noProof="0">
                    <a:ln>
                      <a:noFill/>
                    </a:ln>
                    <a:solidFill>
                      <a:prstClr val="white"/>
                    </a:solidFill>
                    <a:effectLst/>
                    <a:uLnTx/>
                    <a:uFillTx/>
                    <a:latin typeface="Calibri" panose="020F0502020204030204"/>
                    <a:ea typeface="+mn-ea"/>
                    <a:cs typeface="+mn-cs"/>
                  </a:rPr>
                  <a:t>,000</a:t>
                </a:r>
                <a:r>
                  <a:rPr kumimoji="0" lang="en-US" sz="2400" b="1" i="0" u="none" strike="noStrike" kern="1200" cap="none" spc="0" normalizeH="0" baseline="0" noProof="0">
                    <a:ln>
                      <a:noFill/>
                    </a:ln>
                    <a:solidFill>
                      <a:prstClr val="white"/>
                    </a:solidFill>
                    <a:effectLst/>
                    <a:uLnTx/>
                    <a:uFillTx/>
                    <a:latin typeface="Arial"/>
                    <a:ea typeface="+mn-ea"/>
                    <a:cs typeface="Arial"/>
                  </a:rPr>
                  <a:t>+</a:t>
                </a:r>
              </a:p>
            </p:txBody>
          </p:sp>
          <p:sp>
            <p:nvSpPr>
              <p:cNvPr id="46" name="TextBox 45">
                <a:extLst>
                  <a:ext uri="{FF2B5EF4-FFF2-40B4-BE49-F238E27FC236}">
                    <a16:creationId xmlns:a16="http://schemas.microsoft.com/office/drawing/2014/main" id="{74BA3BFB-4546-0269-593C-0303565AD6FA}"/>
                  </a:ext>
                </a:extLst>
              </p:cNvPr>
              <p:cNvSpPr txBox="1"/>
              <p:nvPr/>
            </p:nvSpPr>
            <p:spPr>
              <a:xfrm>
                <a:off x="885153" y="1713956"/>
                <a:ext cx="2621652" cy="279789"/>
              </a:xfrm>
              <a:prstGeom prst="rect">
                <a:avLst/>
              </a:prstGeom>
              <a:noFill/>
            </p:spPr>
            <p:txBody>
              <a:bodyPr wrap="square" lIns="0" tIns="0" rIns="0" bIns="0" rtlCol="0" anchor="t">
                <a:spAutoFit/>
              </a:bodyPr>
              <a:lstStyle/>
              <a:p>
                <a:pPr marL="0" marR="0" lvl="0" indent="0" algn="r" defTabSz="914400" rtl="0" eaLnBrk="1" fontAlgn="auto" latinLnBrk="0" hangingPunct="1">
                  <a:lnSpc>
                    <a:spcPct val="100000"/>
                  </a:lnSpc>
                  <a:spcBef>
                    <a:spcPct val="2000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Total Number of Startups </a:t>
                </a:r>
              </a:p>
            </p:txBody>
          </p:sp>
        </p:grpSp>
        <p:grpSp>
          <p:nvGrpSpPr>
            <p:cNvPr id="47" name="Group 38">
              <a:extLst>
                <a:ext uri="{FF2B5EF4-FFF2-40B4-BE49-F238E27FC236}">
                  <a16:creationId xmlns:a16="http://schemas.microsoft.com/office/drawing/2014/main" id="{AB2E0BBC-8D93-59EB-FE12-B64D9F2653FE}"/>
                </a:ext>
              </a:extLst>
            </p:cNvPr>
            <p:cNvGrpSpPr/>
            <p:nvPr/>
          </p:nvGrpSpPr>
          <p:grpSpPr>
            <a:xfrm flipH="1">
              <a:off x="588329" y="5562885"/>
              <a:ext cx="4139091" cy="712944"/>
              <a:chOff x="677244" y="2208572"/>
              <a:chExt cx="3420628" cy="589194"/>
            </a:xfrm>
          </p:grpSpPr>
          <p:sp>
            <p:nvSpPr>
              <p:cNvPr id="48" name="TextBox 47">
                <a:extLst>
                  <a:ext uri="{FF2B5EF4-FFF2-40B4-BE49-F238E27FC236}">
                    <a16:creationId xmlns:a16="http://schemas.microsoft.com/office/drawing/2014/main" id="{D60F1D64-5F68-9D3A-E3A7-0E4E1E662898}"/>
                  </a:ext>
                </a:extLst>
              </p:cNvPr>
              <p:cNvSpPr txBox="1"/>
              <p:nvPr/>
            </p:nvSpPr>
            <p:spPr>
              <a:xfrm>
                <a:off x="695695" y="2208572"/>
                <a:ext cx="1427511" cy="305225"/>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b="1">
                    <a:solidFill>
                      <a:prstClr val="white"/>
                    </a:solidFill>
                    <a:latin typeface="Arial" panose="020B0604020202020204" pitchFamily="34" charset="0"/>
                    <a:cs typeface="Arial" panose="020B0604020202020204" pitchFamily="34" charset="0"/>
                  </a:rPr>
                  <a:t>978</a:t>
                </a:r>
                <a:r>
                  <a:rPr kumimoji="0" lang="en-US"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K+</a:t>
                </a:r>
              </a:p>
            </p:txBody>
          </p:sp>
          <p:sp>
            <p:nvSpPr>
              <p:cNvPr id="49" name="TextBox 48">
                <a:extLst>
                  <a:ext uri="{FF2B5EF4-FFF2-40B4-BE49-F238E27FC236}">
                    <a16:creationId xmlns:a16="http://schemas.microsoft.com/office/drawing/2014/main" id="{E5F3C821-3C85-15AA-E262-DE0216DF4B91}"/>
                  </a:ext>
                </a:extLst>
              </p:cNvPr>
              <p:cNvSpPr txBox="1"/>
              <p:nvPr/>
            </p:nvSpPr>
            <p:spPr>
              <a:xfrm>
                <a:off x="677244" y="2517976"/>
                <a:ext cx="3420628" cy="279790"/>
              </a:xfrm>
              <a:prstGeom prst="rect">
                <a:avLst/>
              </a:prstGeom>
              <a:noFill/>
            </p:spPr>
            <p:txBody>
              <a:bodyPr wrap="square" lIns="0" tIns="0" rIns="0" bIns="0" rtlCol="0" anchor="t">
                <a:spAutoFit/>
              </a:bodyPr>
              <a:lstStyle/>
              <a:p>
                <a:pPr marL="0" marR="0" lvl="0" indent="0" algn="r" defTabSz="914400" rtl="0" eaLnBrk="1" fontAlgn="auto" latinLnBrk="0" hangingPunct="1">
                  <a:lnSpc>
                    <a:spcPct val="100000"/>
                  </a:lnSpc>
                  <a:spcBef>
                    <a:spcPct val="2000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Jobs Created</a:t>
                </a:r>
              </a:p>
            </p:txBody>
          </p:sp>
        </p:grpSp>
        <p:pic>
          <p:nvPicPr>
            <p:cNvPr id="50" name="Graphic 49" descr="List RTL">
              <a:extLst>
                <a:ext uri="{FF2B5EF4-FFF2-40B4-BE49-F238E27FC236}">
                  <a16:creationId xmlns:a16="http://schemas.microsoft.com/office/drawing/2014/main" id="{9B071090-4F29-51D0-F30A-4DF59D1E201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825784" y="5496585"/>
              <a:ext cx="781524" cy="781524"/>
            </a:xfrm>
            <a:prstGeom prst="rect">
              <a:avLst/>
            </a:prstGeom>
          </p:spPr>
        </p:pic>
        <p:grpSp>
          <p:nvGrpSpPr>
            <p:cNvPr id="51" name="Group 38">
              <a:extLst>
                <a:ext uri="{FF2B5EF4-FFF2-40B4-BE49-F238E27FC236}">
                  <a16:creationId xmlns:a16="http://schemas.microsoft.com/office/drawing/2014/main" id="{A7A931B4-9886-0CB7-4ACD-69E5B00BE0CE}"/>
                </a:ext>
              </a:extLst>
            </p:cNvPr>
            <p:cNvGrpSpPr/>
            <p:nvPr/>
          </p:nvGrpSpPr>
          <p:grpSpPr>
            <a:xfrm flipH="1">
              <a:off x="969008" y="1387602"/>
              <a:ext cx="3856777" cy="723761"/>
              <a:chOff x="885153" y="1395611"/>
              <a:chExt cx="2621652" cy="598134"/>
            </a:xfrm>
          </p:grpSpPr>
          <p:sp>
            <p:nvSpPr>
              <p:cNvPr id="52" name="TextBox 51">
                <a:extLst>
                  <a:ext uri="{FF2B5EF4-FFF2-40B4-BE49-F238E27FC236}">
                    <a16:creationId xmlns:a16="http://schemas.microsoft.com/office/drawing/2014/main" id="{337A5A9F-63C5-C8EC-493A-93959C9AC9E3}"/>
                  </a:ext>
                </a:extLst>
              </p:cNvPr>
              <p:cNvSpPr txBox="1"/>
              <p:nvPr/>
            </p:nvSpPr>
            <p:spPr>
              <a:xfrm>
                <a:off x="885153" y="1395611"/>
                <a:ext cx="325804" cy="305225"/>
              </a:xfrm>
              <a:prstGeom prst="rect">
                <a:avLst/>
              </a:prstGeom>
              <a:noFill/>
            </p:spPr>
            <p:txBody>
              <a:bodyPr wrap="none" lIns="0" tIns="0" rIns="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3rd</a:t>
                </a:r>
              </a:p>
            </p:txBody>
          </p:sp>
          <p:sp>
            <p:nvSpPr>
              <p:cNvPr id="53" name="TextBox 52">
                <a:extLst>
                  <a:ext uri="{FF2B5EF4-FFF2-40B4-BE49-F238E27FC236}">
                    <a16:creationId xmlns:a16="http://schemas.microsoft.com/office/drawing/2014/main" id="{10345947-46D1-2E80-DA31-1A052CD8911F}"/>
                  </a:ext>
                </a:extLst>
              </p:cNvPr>
              <p:cNvSpPr txBox="1"/>
              <p:nvPr/>
            </p:nvSpPr>
            <p:spPr>
              <a:xfrm>
                <a:off x="885153" y="1713956"/>
                <a:ext cx="2621652" cy="279789"/>
              </a:xfrm>
              <a:prstGeom prst="rect">
                <a:avLst/>
              </a:prstGeom>
              <a:noFill/>
            </p:spPr>
            <p:txBody>
              <a:bodyPr wrap="square" lIns="0" tIns="0" rIns="0" bIns="0" rtlCol="0" anchor="t">
                <a:spAutoFit/>
              </a:bodyPr>
              <a:lstStyle/>
              <a:p>
                <a:pPr marL="0" marR="0" lvl="0" indent="0" algn="r" defTabSz="914400" rtl="0" eaLnBrk="1" fontAlgn="auto" latinLnBrk="0" hangingPunct="1">
                  <a:lnSpc>
                    <a:spcPct val="100000"/>
                  </a:lnSpc>
                  <a:spcBef>
                    <a:spcPct val="2000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Largest Startup Ecosystem </a:t>
                </a:r>
              </a:p>
            </p:txBody>
          </p:sp>
        </p:grpSp>
        <p:cxnSp>
          <p:nvCxnSpPr>
            <p:cNvPr id="54" name="Straight Connector 53">
              <a:extLst>
                <a:ext uri="{FF2B5EF4-FFF2-40B4-BE49-F238E27FC236}">
                  <a16:creationId xmlns:a16="http://schemas.microsoft.com/office/drawing/2014/main" id="{49E147E0-5ED6-6CA5-824D-ED7B2A875D61}"/>
                </a:ext>
              </a:extLst>
            </p:cNvPr>
            <p:cNvCxnSpPr>
              <a:cxnSpLocks/>
            </p:cNvCxnSpPr>
            <p:nvPr/>
          </p:nvCxnSpPr>
          <p:spPr>
            <a:xfrm flipH="1" flipV="1">
              <a:off x="366851" y="1305723"/>
              <a:ext cx="0" cy="5087282"/>
            </a:xfrm>
            <a:prstGeom prst="line">
              <a:avLst/>
            </a:prstGeom>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pic>
          <p:nvPicPr>
            <p:cNvPr id="91" name="Graphic 90" descr="Earth Globe - Asia with solid fill">
              <a:extLst>
                <a:ext uri="{FF2B5EF4-FFF2-40B4-BE49-F238E27FC236}">
                  <a16:creationId xmlns:a16="http://schemas.microsoft.com/office/drawing/2014/main" id="{26F4A590-3FA4-7E34-1266-9CFA2A75390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846045" y="1327266"/>
              <a:ext cx="792000" cy="792000"/>
            </a:xfrm>
            <a:prstGeom prst="rect">
              <a:avLst/>
            </a:prstGeom>
          </p:spPr>
        </p:pic>
      </p:grpSp>
      <p:pic>
        <p:nvPicPr>
          <p:cNvPr id="4" name="Picture 3" descr="Text&#10;&#10;Description automatically generated">
            <a:extLst>
              <a:ext uri="{FF2B5EF4-FFF2-40B4-BE49-F238E27FC236}">
                <a16:creationId xmlns:a16="http://schemas.microsoft.com/office/drawing/2014/main" id="{2CF86626-A5BD-117C-6355-384EC85B6084}"/>
              </a:ext>
            </a:extLst>
          </p:cNvPr>
          <p:cNvPicPr>
            <a:picLocks noChangeAspect="1"/>
          </p:cNvPicPr>
          <p:nvPr/>
        </p:nvPicPr>
        <p:blipFill rotWithShape="1">
          <a:blip r:embed="rId16">
            <a:extLst>
              <a:ext uri="{28A0092B-C50C-407E-A947-70E740481C1C}">
                <a14:useLocalDpi xmlns:a14="http://schemas.microsoft.com/office/drawing/2010/main" val="0"/>
              </a:ext>
            </a:extLst>
          </a:blip>
          <a:srcRect l="12820" t="29122" r="12503" b="29380"/>
          <a:stretch/>
        </p:blipFill>
        <p:spPr>
          <a:xfrm>
            <a:off x="10178485" y="93176"/>
            <a:ext cx="1792410" cy="747019"/>
          </a:xfrm>
          <a:prstGeom prst="rect">
            <a:avLst/>
          </a:prstGeom>
        </p:spPr>
      </p:pic>
    </p:spTree>
    <p:extLst>
      <p:ext uri="{BB962C8B-B14F-4D97-AF65-F5344CB8AC3E}">
        <p14:creationId xmlns:p14="http://schemas.microsoft.com/office/powerpoint/2010/main" val="857201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4" name="Google Shape;425;p2">
            <a:extLst>
              <a:ext uri="{FF2B5EF4-FFF2-40B4-BE49-F238E27FC236}">
                <a16:creationId xmlns:a16="http://schemas.microsoft.com/office/drawing/2014/main" id="{5999314E-F443-7A2D-E0FE-B8B8B90DFE86}"/>
              </a:ext>
            </a:extLst>
          </p:cNvPr>
          <p:cNvSpPr txBox="1"/>
          <p:nvPr/>
        </p:nvSpPr>
        <p:spPr>
          <a:xfrm>
            <a:off x="148856" y="133853"/>
            <a:ext cx="10057570" cy="625812"/>
          </a:xfrm>
          <a:prstGeom prst="rect">
            <a:avLst/>
          </a:prstGeom>
          <a:noFill/>
          <a:ln>
            <a:noFill/>
          </a:ln>
        </p:spPr>
        <p:txBody>
          <a:bodyPr spcFirstLastPara="1" wrap="square" lIns="50800" tIns="50800" rIns="50800" bIns="50800" anchor="ctr" anchorCtr="0">
            <a:spAutoFit/>
          </a:bodyPr>
          <a:lstStyle/>
          <a:p>
            <a:pPr>
              <a:buClr>
                <a:srgbClr val="000000"/>
              </a:buClr>
              <a:buSzPts val="4400"/>
              <a:defRPr/>
            </a:pPr>
            <a:r>
              <a:rPr lang="en-US" sz="3400" b="1" kern="0">
                <a:solidFill>
                  <a:srgbClr val="ED7D31"/>
                </a:solidFill>
                <a:latin typeface="Calibri" panose="020F0502020204030204" pitchFamily="34" charset="0"/>
                <a:ea typeface="Open Sans"/>
                <a:cs typeface="Calibri" panose="020F0502020204030204" pitchFamily="34" charset="0"/>
                <a:sym typeface="Open Sans ExtraBold"/>
              </a:rPr>
              <a:t>KEY BENEFITS OF RECOGNITION</a:t>
            </a:r>
          </a:p>
        </p:txBody>
      </p:sp>
      <p:sp>
        <p:nvSpPr>
          <p:cNvPr id="34" name="TextBox 33">
            <a:extLst>
              <a:ext uri="{FF2B5EF4-FFF2-40B4-BE49-F238E27FC236}">
                <a16:creationId xmlns:a16="http://schemas.microsoft.com/office/drawing/2014/main" id="{06243FD0-B0FE-8766-75CD-1D9E54AF2F4F}"/>
              </a:ext>
            </a:extLst>
          </p:cNvPr>
          <p:cNvSpPr txBox="1"/>
          <p:nvPr/>
        </p:nvSpPr>
        <p:spPr>
          <a:xfrm>
            <a:off x="4809036" y="2451517"/>
            <a:ext cx="2504360" cy="1200329"/>
          </a:xfrm>
          <a:prstGeom prst="rect">
            <a:avLst/>
          </a:prstGeom>
          <a:noFill/>
        </p:spPr>
        <p:txBody>
          <a:bodyPr wrap="square" rtlCol="0">
            <a:spAutoFit/>
          </a:bodyPr>
          <a:lstStyle>
            <a:defPPr>
              <a:defRPr lang="en-US"/>
            </a:defPPr>
            <a:lvl1pPr algn="ctr">
              <a:defRPr>
                <a:solidFill>
                  <a:schemeClr val="accent4"/>
                </a:solidFill>
                <a:latin typeface="Trebuchet MS" panose="020B0603020202020204" pitchFamily="34" charset="0"/>
              </a:defRPr>
            </a:lvl1pPr>
          </a:lstStyle>
          <a:p>
            <a:r>
              <a:rPr lang="en-IN" sz="2400" b="1">
                <a:solidFill>
                  <a:schemeClr val="accent1">
                    <a:lumMod val="75000"/>
                  </a:schemeClr>
                </a:solidFill>
                <a:latin typeface="Calibri" panose="020F0502020204030204" pitchFamily="34" charset="0"/>
                <a:cs typeface="Calibri" panose="020F0502020204030204" pitchFamily="34" charset="0"/>
              </a:rPr>
              <a:t>Startup Patent Application &amp; IPR Application</a:t>
            </a:r>
          </a:p>
        </p:txBody>
      </p:sp>
      <p:sp>
        <p:nvSpPr>
          <p:cNvPr id="45" name="TextBox 44">
            <a:extLst>
              <a:ext uri="{FF2B5EF4-FFF2-40B4-BE49-F238E27FC236}">
                <a16:creationId xmlns:a16="http://schemas.microsoft.com/office/drawing/2014/main" id="{D153C391-0E40-8519-8B12-40E79FFE2928}"/>
              </a:ext>
            </a:extLst>
          </p:cNvPr>
          <p:cNvSpPr txBox="1"/>
          <p:nvPr/>
        </p:nvSpPr>
        <p:spPr>
          <a:xfrm>
            <a:off x="8415602" y="2636183"/>
            <a:ext cx="2435300" cy="830997"/>
          </a:xfrm>
          <a:prstGeom prst="rect">
            <a:avLst/>
          </a:prstGeom>
          <a:noFill/>
        </p:spPr>
        <p:txBody>
          <a:bodyPr wrap="square" rtlCol="0">
            <a:spAutoFit/>
          </a:bodyPr>
          <a:lstStyle>
            <a:defPPr>
              <a:defRPr lang="en-US"/>
            </a:defPPr>
            <a:lvl1pPr algn="ctr">
              <a:defRPr sz="1600">
                <a:latin typeface="Nexa Light" panose="02000000000000000000" pitchFamily="50" charset="0"/>
              </a:defRPr>
            </a:lvl1pPr>
          </a:lstStyle>
          <a:p>
            <a:r>
              <a:rPr lang="en-IN" sz="2400" b="1">
                <a:solidFill>
                  <a:schemeClr val="accent1">
                    <a:lumMod val="75000"/>
                  </a:schemeClr>
                </a:solidFill>
                <a:latin typeface="Calibri" panose="020F0502020204030204" pitchFamily="34" charset="0"/>
                <a:cs typeface="Calibri" panose="020F0502020204030204" pitchFamily="34" charset="0"/>
              </a:rPr>
              <a:t>Tax Exemption Under 80IAC</a:t>
            </a:r>
          </a:p>
        </p:txBody>
      </p:sp>
      <p:sp>
        <p:nvSpPr>
          <p:cNvPr id="46" name="TextBox 45">
            <a:extLst>
              <a:ext uri="{FF2B5EF4-FFF2-40B4-BE49-F238E27FC236}">
                <a16:creationId xmlns:a16="http://schemas.microsoft.com/office/drawing/2014/main" id="{8AA77F26-FD3A-EF72-DEC7-4CE08BAF6BA0}"/>
              </a:ext>
            </a:extLst>
          </p:cNvPr>
          <p:cNvSpPr txBox="1"/>
          <p:nvPr/>
        </p:nvSpPr>
        <p:spPr>
          <a:xfrm>
            <a:off x="1595627" y="5578040"/>
            <a:ext cx="2115481" cy="830997"/>
          </a:xfrm>
          <a:prstGeom prst="rect">
            <a:avLst/>
          </a:prstGeom>
          <a:noFill/>
        </p:spPr>
        <p:txBody>
          <a:bodyPr wrap="square" rtlCol="0">
            <a:spAutoFit/>
          </a:bodyPr>
          <a:lstStyle>
            <a:defPPr>
              <a:defRPr lang="en-US"/>
            </a:defPPr>
            <a:lvl1pPr algn="ctr">
              <a:defRPr sz="1600">
                <a:latin typeface="Nexa Light" panose="02000000000000000000" pitchFamily="50" charset="0"/>
              </a:defRPr>
            </a:lvl1pPr>
          </a:lstStyle>
          <a:p>
            <a:r>
              <a:rPr lang="en-IN" sz="2400" b="1">
                <a:solidFill>
                  <a:schemeClr val="accent1">
                    <a:lumMod val="75000"/>
                  </a:schemeClr>
                </a:solidFill>
                <a:latin typeface="Calibri" panose="020F0502020204030204" pitchFamily="34" charset="0"/>
                <a:cs typeface="Calibri" panose="020F0502020204030204" pitchFamily="34" charset="0"/>
              </a:rPr>
              <a:t>Exemption from Angel Tax</a:t>
            </a:r>
          </a:p>
        </p:txBody>
      </p:sp>
      <p:sp>
        <p:nvSpPr>
          <p:cNvPr id="47" name="TextBox 46">
            <a:extLst>
              <a:ext uri="{FF2B5EF4-FFF2-40B4-BE49-F238E27FC236}">
                <a16:creationId xmlns:a16="http://schemas.microsoft.com/office/drawing/2014/main" id="{5426B89D-FB58-22F4-7DF0-C041DF6127CA}"/>
              </a:ext>
            </a:extLst>
          </p:cNvPr>
          <p:cNvSpPr txBox="1"/>
          <p:nvPr/>
        </p:nvSpPr>
        <p:spPr>
          <a:xfrm>
            <a:off x="1466144" y="2451517"/>
            <a:ext cx="2504359" cy="1200329"/>
          </a:xfrm>
          <a:prstGeom prst="rect">
            <a:avLst/>
          </a:prstGeom>
          <a:noFill/>
        </p:spPr>
        <p:txBody>
          <a:bodyPr wrap="square" rtlCol="0">
            <a:spAutoFit/>
          </a:bodyPr>
          <a:lstStyle>
            <a:defPPr>
              <a:defRPr lang="en-US"/>
            </a:defPPr>
            <a:lvl1pPr algn="ctr">
              <a:defRPr sz="1600">
                <a:latin typeface="Nexa Light" panose="02000000000000000000" pitchFamily="50" charset="0"/>
              </a:defRPr>
            </a:lvl1pPr>
          </a:lstStyle>
          <a:p>
            <a:r>
              <a:rPr lang="en-IN" sz="2400" b="1">
                <a:solidFill>
                  <a:schemeClr val="accent1">
                    <a:lumMod val="75000"/>
                  </a:schemeClr>
                </a:solidFill>
                <a:latin typeface="Calibri" panose="020F0502020204030204" pitchFamily="34" charset="0"/>
                <a:cs typeface="Calibri" panose="020F0502020204030204" pitchFamily="34" charset="0"/>
              </a:rPr>
              <a:t>Easier Public Procurement Norms</a:t>
            </a:r>
          </a:p>
        </p:txBody>
      </p:sp>
      <p:pic>
        <p:nvPicPr>
          <p:cNvPr id="48" name="Picture 47">
            <a:extLst>
              <a:ext uri="{FF2B5EF4-FFF2-40B4-BE49-F238E27FC236}">
                <a16:creationId xmlns:a16="http://schemas.microsoft.com/office/drawing/2014/main" id="{82BB324B-46FD-F754-F3AA-34FAA846F0BE}"/>
              </a:ext>
            </a:extLst>
          </p:cNvPr>
          <p:cNvPicPr>
            <a:picLocks noChangeAspect="1"/>
          </p:cNvPicPr>
          <p:nvPr/>
        </p:nvPicPr>
        <p:blipFill>
          <a:blip r:embed="rId4"/>
          <a:stretch>
            <a:fillRect/>
          </a:stretch>
        </p:blipFill>
        <p:spPr>
          <a:xfrm>
            <a:off x="2298154" y="1452357"/>
            <a:ext cx="840340" cy="876394"/>
          </a:xfrm>
          <a:prstGeom prst="rect">
            <a:avLst/>
          </a:prstGeom>
          <a:solidFill>
            <a:schemeClr val="accent4">
              <a:lumMod val="60000"/>
              <a:lumOff val="40000"/>
            </a:schemeClr>
          </a:solidFill>
          <a:ln w="5854" cap="flat">
            <a:noFill/>
            <a:prstDash val="solid"/>
            <a:miter/>
          </a:ln>
        </p:spPr>
      </p:pic>
      <p:pic>
        <p:nvPicPr>
          <p:cNvPr id="49" name="Picture 48">
            <a:extLst>
              <a:ext uri="{FF2B5EF4-FFF2-40B4-BE49-F238E27FC236}">
                <a16:creationId xmlns:a16="http://schemas.microsoft.com/office/drawing/2014/main" id="{493438E3-94C0-FBAF-AC70-2EF663871F1D}"/>
              </a:ext>
            </a:extLst>
          </p:cNvPr>
          <p:cNvPicPr>
            <a:picLocks noChangeAspect="1"/>
          </p:cNvPicPr>
          <p:nvPr/>
        </p:nvPicPr>
        <p:blipFill>
          <a:blip r:embed="rId5">
            <a:clrChange>
              <a:clrFrom>
                <a:srgbClr val="FAFAFA"/>
              </a:clrFrom>
              <a:clrTo>
                <a:srgbClr val="FAFAFA">
                  <a:alpha val="0"/>
                </a:srgbClr>
              </a:clrTo>
            </a:clrChange>
            <a:duotone>
              <a:prstClr val="black"/>
              <a:schemeClr val="accent2">
                <a:tint val="45000"/>
                <a:satMod val="400000"/>
              </a:schemeClr>
            </a:duotone>
          </a:blip>
          <a:stretch>
            <a:fillRect/>
          </a:stretch>
        </p:blipFill>
        <p:spPr>
          <a:xfrm>
            <a:off x="5515848" y="1452357"/>
            <a:ext cx="1074697" cy="960153"/>
          </a:xfrm>
          <a:prstGeom prst="rect">
            <a:avLst/>
          </a:prstGeom>
          <a:ln>
            <a:solidFill>
              <a:schemeClr val="bg1"/>
            </a:solidFill>
          </a:ln>
        </p:spPr>
      </p:pic>
      <p:pic>
        <p:nvPicPr>
          <p:cNvPr id="50" name="Picture 49">
            <a:extLst>
              <a:ext uri="{FF2B5EF4-FFF2-40B4-BE49-F238E27FC236}">
                <a16:creationId xmlns:a16="http://schemas.microsoft.com/office/drawing/2014/main" id="{F7FD1F04-8252-289F-D648-F3ECE4475858}"/>
              </a:ext>
            </a:extLst>
          </p:cNvPr>
          <p:cNvPicPr>
            <a:picLocks noChangeAspect="1"/>
          </p:cNvPicPr>
          <p:nvPr/>
        </p:nvPicPr>
        <p:blipFill>
          <a:blip r:embed="rId6">
            <a:clrChange>
              <a:clrFrom>
                <a:srgbClr val="FAFAFA"/>
              </a:clrFrom>
              <a:clrTo>
                <a:srgbClr val="FAFAFA">
                  <a:alpha val="0"/>
                </a:srgbClr>
              </a:clrTo>
            </a:clrChange>
            <a:duotone>
              <a:prstClr val="black"/>
              <a:schemeClr val="accent2">
                <a:tint val="45000"/>
                <a:satMod val="400000"/>
              </a:schemeClr>
            </a:duotone>
          </a:blip>
          <a:stretch>
            <a:fillRect/>
          </a:stretch>
        </p:blipFill>
        <p:spPr>
          <a:xfrm>
            <a:off x="2168243" y="4166525"/>
            <a:ext cx="970251" cy="979433"/>
          </a:xfrm>
          <a:prstGeom prst="rect">
            <a:avLst/>
          </a:prstGeom>
          <a:ln>
            <a:solidFill>
              <a:schemeClr val="bg1"/>
            </a:solidFill>
          </a:ln>
        </p:spPr>
      </p:pic>
      <p:pic>
        <p:nvPicPr>
          <p:cNvPr id="51" name="Picture 50">
            <a:extLst>
              <a:ext uri="{FF2B5EF4-FFF2-40B4-BE49-F238E27FC236}">
                <a16:creationId xmlns:a16="http://schemas.microsoft.com/office/drawing/2014/main" id="{1AC1F385-5EF3-F1F2-79FF-A4549F0C0692}"/>
              </a:ext>
            </a:extLst>
          </p:cNvPr>
          <p:cNvPicPr>
            <a:picLocks noChangeAspect="1"/>
          </p:cNvPicPr>
          <p:nvPr/>
        </p:nvPicPr>
        <p:blipFill>
          <a:blip r:embed="rId7">
            <a:clrChange>
              <a:clrFrom>
                <a:srgbClr val="FAFAFA"/>
              </a:clrFrom>
              <a:clrTo>
                <a:srgbClr val="FAFAFA">
                  <a:alpha val="0"/>
                </a:srgbClr>
              </a:clrTo>
            </a:clrChange>
            <a:duotone>
              <a:prstClr val="black"/>
              <a:schemeClr val="accent2">
                <a:tint val="45000"/>
                <a:satMod val="400000"/>
              </a:schemeClr>
            </a:duotone>
          </a:blip>
          <a:stretch>
            <a:fillRect/>
          </a:stretch>
        </p:blipFill>
        <p:spPr>
          <a:xfrm>
            <a:off x="5348889" y="4155032"/>
            <a:ext cx="1151814" cy="990926"/>
          </a:xfrm>
          <a:prstGeom prst="rect">
            <a:avLst/>
          </a:prstGeom>
          <a:ln>
            <a:solidFill>
              <a:schemeClr val="bg1"/>
            </a:solidFill>
          </a:ln>
        </p:spPr>
      </p:pic>
      <p:sp>
        <p:nvSpPr>
          <p:cNvPr id="52" name="TextBox 51">
            <a:extLst>
              <a:ext uri="{FF2B5EF4-FFF2-40B4-BE49-F238E27FC236}">
                <a16:creationId xmlns:a16="http://schemas.microsoft.com/office/drawing/2014/main" id="{64E6D743-3CF2-4E9E-3064-06B5EEA0D3CD}"/>
              </a:ext>
            </a:extLst>
          </p:cNvPr>
          <p:cNvSpPr txBox="1"/>
          <p:nvPr/>
        </p:nvSpPr>
        <p:spPr>
          <a:xfrm>
            <a:off x="4812231" y="5393374"/>
            <a:ext cx="2370182" cy="1200329"/>
          </a:xfrm>
          <a:prstGeom prst="rect">
            <a:avLst/>
          </a:prstGeom>
          <a:noFill/>
        </p:spPr>
        <p:txBody>
          <a:bodyPr wrap="square" rtlCol="0">
            <a:spAutoFit/>
          </a:bodyPr>
          <a:lstStyle>
            <a:defPPr>
              <a:defRPr lang="en-US"/>
            </a:defPPr>
            <a:lvl1pPr algn="ctr">
              <a:defRPr sz="1600">
                <a:latin typeface="Nexa Light" panose="02000000000000000000" pitchFamily="50" charset="0"/>
              </a:defRPr>
            </a:lvl1pPr>
          </a:lstStyle>
          <a:p>
            <a:r>
              <a:rPr lang="en-US" sz="2400" b="1">
                <a:solidFill>
                  <a:schemeClr val="accent1">
                    <a:lumMod val="75000"/>
                  </a:schemeClr>
                </a:solidFill>
                <a:latin typeface="Calibri" panose="020F0502020204030204" pitchFamily="34" charset="0"/>
                <a:cs typeface="Calibri" panose="020F0502020204030204" pitchFamily="34" charset="0"/>
              </a:rPr>
              <a:t>₹</a:t>
            </a:r>
            <a:r>
              <a:rPr lang="en-IN" sz="2400" b="1">
                <a:solidFill>
                  <a:schemeClr val="accent1">
                    <a:lumMod val="75000"/>
                  </a:schemeClr>
                </a:solidFill>
                <a:latin typeface="Calibri" panose="020F0502020204030204" pitchFamily="34" charset="0"/>
                <a:cs typeface="Calibri" panose="020F0502020204030204" pitchFamily="34" charset="0"/>
              </a:rPr>
              <a:t>10,000 Cr. Fund of Funds for Startups</a:t>
            </a:r>
          </a:p>
        </p:txBody>
      </p:sp>
      <p:pic>
        <p:nvPicPr>
          <p:cNvPr id="53" name="Picture 52">
            <a:extLst>
              <a:ext uri="{FF2B5EF4-FFF2-40B4-BE49-F238E27FC236}">
                <a16:creationId xmlns:a16="http://schemas.microsoft.com/office/drawing/2014/main" id="{7BCECB7C-F112-DE20-407B-96ED96F065FA}"/>
              </a:ext>
            </a:extLst>
          </p:cNvPr>
          <p:cNvPicPr>
            <a:picLocks noChangeAspect="1"/>
          </p:cNvPicPr>
          <p:nvPr/>
        </p:nvPicPr>
        <p:blipFill>
          <a:blip r:embed="rId8">
            <a:clrChange>
              <a:clrFrom>
                <a:srgbClr val="FAFAFA"/>
              </a:clrFrom>
              <a:clrTo>
                <a:srgbClr val="FAFAFA">
                  <a:alpha val="0"/>
                </a:srgbClr>
              </a:clrTo>
            </a:clrChange>
            <a:duotone>
              <a:prstClr val="black"/>
              <a:schemeClr val="accent1">
                <a:tint val="45000"/>
                <a:satMod val="400000"/>
              </a:schemeClr>
            </a:duotone>
          </a:blip>
          <a:stretch>
            <a:fillRect/>
          </a:stretch>
        </p:blipFill>
        <p:spPr>
          <a:xfrm>
            <a:off x="9093384" y="1430159"/>
            <a:ext cx="860813" cy="1053191"/>
          </a:xfrm>
          <a:prstGeom prst="rect">
            <a:avLst/>
          </a:prstGeom>
          <a:ln>
            <a:solidFill>
              <a:schemeClr val="bg1"/>
            </a:solidFill>
          </a:ln>
        </p:spPr>
      </p:pic>
      <p:pic>
        <p:nvPicPr>
          <p:cNvPr id="54" name="Picture 53">
            <a:extLst>
              <a:ext uri="{FF2B5EF4-FFF2-40B4-BE49-F238E27FC236}">
                <a16:creationId xmlns:a16="http://schemas.microsoft.com/office/drawing/2014/main" id="{72CE2996-B593-6998-E877-28D27568E1BB}"/>
              </a:ext>
            </a:extLst>
          </p:cNvPr>
          <p:cNvPicPr>
            <a:picLocks noChangeAspect="1"/>
          </p:cNvPicPr>
          <p:nvPr/>
        </p:nvPicPr>
        <p:blipFill>
          <a:blip r:embed="rId9">
            <a:clrChange>
              <a:clrFrom>
                <a:srgbClr val="FAFAFA"/>
              </a:clrFrom>
              <a:clrTo>
                <a:srgbClr val="FAFAFA">
                  <a:alpha val="0"/>
                </a:srgbClr>
              </a:clrTo>
            </a:clrChange>
            <a:duotone>
              <a:prstClr val="black"/>
              <a:schemeClr val="accent2">
                <a:tint val="45000"/>
                <a:satMod val="400000"/>
              </a:schemeClr>
            </a:duotone>
          </a:blip>
          <a:stretch>
            <a:fillRect/>
          </a:stretch>
        </p:blipFill>
        <p:spPr>
          <a:xfrm>
            <a:off x="9038664" y="4045217"/>
            <a:ext cx="970251" cy="1139134"/>
          </a:xfrm>
          <a:prstGeom prst="rect">
            <a:avLst/>
          </a:prstGeom>
          <a:ln>
            <a:solidFill>
              <a:schemeClr val="bg1"/>
            </a:solidFill>
          </a:ln>
        </p:spPr>
      </p:pic>
      <p:sp>
        <p:nvSpPr>
          <p:cNvPr id="55" name="TextBox 54">
            <a:extLst>
              <a:ext uri="{FF2B5EF4-FFF2-40B4-BE49-F238E27FC236}">
                <a16:creationId xmlns:a16="http://schemas.microsoft.com/office/drawing/2014/main" id="{9F045D80-905A-C96F-1FC1-0485AECDD353}"/>
              </a:ext>
            </a:extLst>
          </p:cNvPr>
          <p:cNvSpPr txBox="1"/>
          <p:nvPr/>
        </p:nvSpPr>
        <p:spPr>
          <a:xfrm>
            <a:off x="8480720" y="5393374"/>
            <a:ext cx="2370182" cy="1200329"/>
          </a:xfrm>
          <a:prstGeom prst="rect">
            <a:avLst/>
          </a:prstGeom>
          <a:noFill/>
        </p:spPr>
        <p:txBody>
          <a:bodyPr wrap="square" lIns="91440" tIns="45720" rIns="91440" bIns="45720" rtlCol="0" anchor="t">
            <a:spAutoFit/>
          </a:bodyPr>
          <a:lstStyle>
            <a:defPPr>
              <a:defRPr lang="en-US"/>
            </a:defPPr>
            <a:lvl1pPr algn="ctr">
              <a:defRPr sz="1600">
                <a:latin typeface="Nexa Light" panose="02000000000000000000" pitchFamily="50" charset="0"/>
              </a:defRPr>
            </a:lvl1pPr>
          </a:lstStyle>
          <a:p>
            <a:r>
              <a:rPr lang="en-US" sz="2400" b="1">
                <a:solidFill>
                  <a:schemeClr val="accent1">
                    <a:lumMod val="75000"/>
                  </a:schemeClr>
                </a:solidFill>
                <a:latin typeface="Calibri" panose="020F0502020204030204" pitchFamily="34" charset="0"/>
                <a:cs typeface="Calibri" panose="020F0502020204030204" pitchFamily="34" charset="0"/>
              </a:rPr>
              <a:t>₹945</a:t>
            </a:r>
            <a:r>
              <a:rPr lang="en-IN" sz="2400" b="1">
                <a:solidFill>
                  <a:schemeClr val="accent1">
                    <a:lumMod val="75000"/>
                  </a:schemeClr>
                </a:solidFill>
                <a:latin typeface="Calibri" panose="020F0502020204030204" pitchFamily="34" charset="0"/>
                <a:cs typeface="Calibri" panose="020F0502020204030204" pitchFamily="34" charset="0"/>
              </a:rPr>
              <a:t> Cr. Seed Fund for Startups</a:t>
            </a:r>
          </a:p>
        </p:txBody>
      </p:sp>
      <p:pic>
        <p:nvPicPr>
          <p:cNvPr id="2" name="Picture 1" descr="Text&#10;&#10;Description automatically generated">
            <a:extLst>
              <a:ext uri="{FF2B5EF4-FFF2-40B4-BE49-F238E27FC236}">
                <a16:creationId xmlns:a16="http://schemas.microsoft.com/office/drawing/2014/main" id="{B4082E13-A88E-628E-4FC0-06BBAA6E5A7F}"/>
              </a:ext>
            </a:extLst>
          </p:cNvPr>
          <p:cNvPicPr>
            <a:picLocks noChangeAspect="1"/>
          </p:cNvPicPr>
          <p:nvPr/>
        </p:nvPicPr>
        <p:blipFill rotWithShape="1">
          <a:blip r:embed="rId10">
            <a:extLst>
              <a:ext uri="{28A0092B-C50C-407E-A947-70E740481C1C}">
                <a14:useLocalDpi xmlns:a14="http://schemas.microsoft.com/office/drawing/2010/main" val="0"/>
              </a:ext>
            </a:extLst>
          </a:blip>
          <a:srcRect l="12820" t="29122" r="12503" b="29380"/>
          <a:stretch/>
        </p:blipFill>
        <p:spPr>
          <a:xfrm>
            <a:off x="10178485" y="93176"/>
            <a:ext cx="1792410" cy="747019"/>
          </a:xfrm>
          <a:prstGeom prst="rect">
            <a:avLst/>
          </a:prstGeom>
        </p:spPr>
      </p:pic>
    </p:spTree>
    <p:extLst>
      <p:ext uri="{BB962C8B-B14F-4D97-AF65-F5344CB8AC3E}">
        <p14:creationId xmlns:p14="http://schemas.microsoft.com/office/powerpoint/2010/main" val="614404878"/>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oogle Shape;425;p2">
            <a:extLst>
              <a:ext uri="{FF2B5EF4-FFF2-40B4-BE49-F238E27FC236}">
                <a16:creationId xmlns:a16="http://schemas.microsoft.com/office/drawing/2014/main" id="{AEA1562B-756F-0AC4-23A0-73D89B440830}"/>
              </a:ext>
            </a:extLst>
          </p:cNvPr>
          <p:cNvSpPr txBox="1"/>
          <p:nvPr/>
        </p:nvSpPr>
        <p:spPr>
          <a:xfrm>
            <a:off x="148856" y="153709"/>
            <a:ext cx="10057570" cy="625812"/>
          </a:xfrm>
          <a:prstGeom prst="rect">
            <a:avLst/>
          </a:prstGeom>
          <a:noFill/>
          <a:ln>
            <a:noFill/>
          </a:ln>
        </p:spPr>
        <p:txBody>
          <a:bodyPr spcFirstLastPara="1" wrap="square" lIns="50800" tIns="50800" rIns="50800" bIns="50800" anchor="ctr" anchorCtr="0">
            <a:spAutoFit/>
          </a:bodyPr>
          <a:lstStyle/>
          <a:p>
            <a:pPr marR="0" lvl="0" indent="0" fontAlgn="auto">
              <a:lnSpc>
                <a:spcPct val="100000"/>
              </a:lnSpc>
              <a:spcBef>
                <a:spcPts val="0"/>
              </a:spcBef>
              <a:spcAft>
                <a:spcPts val="0"/>
              </a:spcAft>
              <a:buClr>
                <a:srgbClr val="000000"/>
              </a:buClr>
              <a:buSzPts val="4400"/>
              <a:buFont typeface="Arial"/>
              <a:buNone/>
              <a:tabLst/>
              <a:defRPr/>
            </a:pPr>
            <a:r>
              <a:rPr lang="en-US" sz="3400" b="1" kern="0">
                <a:solidFill>
                  <a:srgbClr val="ED7D31"/>
                </a:solidFill>
                <a:latin typeface="Calibri" panose="020F0502020204030204" pitchFamily="34" charset="0"/>
                <a:ea typeface="Open Sans"/>
                <a:cs typeface="Calibri" panose="020F0502020204030204" pitchFamily="34" charset="0"/>
                <a:sym typeface="Open Sans ExtraBold"/>
              </a:rPr>
              <a:t>STARTUP INDIA HUB</a:t>
            </a:r>
          </a:p>
        </p:txBody>
      </p:sp>
      <p:sp>
        <p:nvSpPr>
          <p:cNvPr id="3" name="Rectangle: Rounded Corners 2">
            <a:extLst>
              <a:ext uri="{FF2B5EF4-FFF2-40B4-BE49-F238E27FC236}">
                <a16:creationId xmlns:a16="http://schemas.microsoft.com/office/drawing/2014/main" id="{01CACA69-FDC8-C21E-9D68-AF40160166CE}"/>
              </a:ext>
            </a:extLst>
          </p:cNvPr>
          <p:cNvSpPr/>
          <p:nvPr/>
        </p:nvSpPr>
        <p:spPr>
          <a:xfrm>
            <a:off x="334963" y="1168748"/>
            <a:ext cx="11428922" cy="92581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3D6455FD-8E4F-C9B4-FB6B-6D36845D6186}"/>
              </a:ext>
            </a:extLst>
          </p:cNvPr>
          <p:cNvPicPr>
            <a:picLocks noChangeAspect="1"/>
          </p:cNvPicPr>
          <p:nvPr/>
        </p:nvPicPr>
        <p:blipFill>
          <a:blip r:embed="rId4"/>
          <a:stretch>
            <a:fillRect/>
          </a:stretch>
        </p:blipFill>
        <p:spPr>
          <a:xfrm>
            <a:off x="6693320" y="3915909"/>
            <a:ext cx="1415233" cy="1534054"/>
          </a:xfrm>
          <a:prstGeom prst="rect">
            <a:avLst/>
          </a:prstGeom>
        </p:spPr>
      </p:pic>
      <p:pic>
        <p:nvPicPr>
          <p:cNvPr id="5" name="Picture 4">
            <a:extLst>
              <a:ext uri="{FF2B5EF4-FFF2-40B4-BE49-F238E27FC236}">
                <a16:creationId xmlns:a16="http://schemas.microsoft.com/office/drawing/2014/main" id="{5502755B-F929-8ACE-0F33-A3BC80960E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79768" y="3927067"/>
            <a:ext cx="2608549" cy="1534055"/>
          </a:xfrm>
          <a:prstGeom prst="rect">
            <a:avLst/>
          </a:prstGeom>
        </p:spPr>
      </p:pic>
      <p:pic>
        <p:nvPicPr>
          <p:cNvPr id="6" name="Picture 5">
            <a:extLst>
              <a:ext uri="{FF2B5EF4-FFF2-40B4-BE49-F238E27FC236}">
                <a16:creationId xmlns:a16="http://schemas.microsoft.com/office/drawing/2014/main" id="{F466DF4B-59BC-4112-5D54-BDDAB7DB5AC2}"/>
              </a:ext>
            </a:extLst>
          </p:cNvPr>
          <p:cNvPicPr>
            <a:picLocks noChangeAspect="1"/>
          </p:cNvPicPr>
          <p:nvPr/>
        </p:nvPicPr>
        <p:blipFill>
          <a:blip r:embed="rId6"/>
          <a:stretch>
            <a:fillRect/>
          </a:stretch>
        </p:blipFill>
        <p:spPr>
          <a:xfrm>
            <a:off x="4027174" y="3133508"/>
            <a:ext cx="4081379" cy="488552"/>
          </a:xfrm>
          <a:prstGeom prst="rect">
            <a:avLst/>
          </a:prstGeom>
        </p:spPr>
      </p:pic>
      <p:pic>
        <p:nvPicPr>
          <p:cNvPr id="7" name="Picture 6">
            <a:extLst>
              <a:ext uri="{FF2B5EF4-FFF2-40B4-BE49-F238E27FC236}">
                <a16:creationId xmlns:a16="http://schemas.microsoft.com/office/drawing/2014/main" id="{CF305BE7-FDAF-9BDD-4F84-C54649C27E68}"/>
              </a:ext>
            </a:extLst>
          </p:cNvPr>
          <p:cNvPicPr>
            <a:picLocks noChangeAspect="1"/>
          </p:cNvPicPr>
          <p:nvPr/>
        </p:nvPicPr>
        <p:blipFill>
          <a:blip r:embed="rId7"/>
          <a:stretch>
            <a:fillRect/>
          </a:stretch>
        </p:blipFill>
        <p:spPr>
          <a:xfrm>
            <a:off x="4027174" y="3607496"/>
            <a:ext cx="4081379" cy="319571"/>
          </a:xfrm>
          <a:prstGeom prst="rect">
            <a:avLst/>
          </a:prstGeom>
        </p:spPr>
      </p:pic>
      <p:grpSp>
        <p:nvGrpSpPr>
          <p:cNvPr id="8" name="Group 7">
            <a:extLst>
              <a:ext uri="{FF2B5EF4-FFF2-40B4-BE49-F238E27FC236}">
                <a16:creationId xmlns:a16="http://schemas.microsoft.com/office/drawing/2014/main" id="{50F34BD4-0920-34C9-7E93-F05D8E71CD16}"/>
              </a:ext>
            </a:extLst>
          </p:cNvPr>
          <p:cNvGrpSpPr/>
          <p:nvPr/>
        </p:nvGrpSpPr>
        <p:grpSpPr>
          <a:xfrm>
            <a:off x="3895659" y="2988286"/>
            <a:ext cx="4400683" cy="3501414"/>
            <a:chOff x="2094899" y="1081795"/>
            <a:chExt cx="4400683" cy="3501414"/>
          </a:xfrm>
        </p:grpSpPr>
        <p:sp>
          <p:nvSpPr>
            <p:cNvPr id="9" name="Freeform 29">
              <a:extLst>
                <a:ext uri="{FF2B5EF4-FFF2-40B4-BE49-F238E27FC236}">
                  <a16:creationId xmlns:a16="http://schemas.microsoft.com/office/drawing/2014/main" id="{C383AC7A-0A5E-9CE9-63B6-054E29453508}"/>
                </a:ext>
              </a:extLst>
            </p:cNvPr>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sp>
          <p:nvSpPr>
            <p:cNvPr id="10" name="Freeform 27">
              <a:extLst>
                <a:ext uri="{FF2B5EF4-FFF2-40B4-BE49-F238E27FC236}">
                  <a16:creationId xmlns:a16="http://schemas.microsoft.com/office/drawing/2014/main" id="{E04EA090-3D55-9B73-EA57-5BD87A0E8BEF}"/>
                </a:ext>
              </a:extLst>
            </p:cNvPr>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91440" tIns="45720" rIns="91440" bIns="45720" numCol="1" anchor="t" anchorCtr="0" compatLnSpc="1">
              <a:prstTxWarp prst="textNoShape">
                <a:avLst/>
              </a:prstTxWarp>
            </a:bodyPr>
            <a:lstStyle/>
            <a:p>
              <a:r>
                <a:rPr lang="en-US">
                  <a:latin typeface="Calibri" panose="020F0502020204030204" pitchFamily="34" charset="0"/>
                  <a:cs typeface="Calibri" panose="020F0502020204030204" pitchFamily="34" charset="0"/>
                </a:rPr>
                <a:t> </a:t>
              </a:r>
            </a:p>
          </p:txBody>
        </p:sp>
        <p:sp>
          <p:nvSpPr>
            <p:cNvPr id="11" name="Freeform 5">
              <a:extLst>
                <a:ext uri="{FF2B5EF4-FFF2-40B4-BE49-F238E27FC236}">
                  <a16:creationId xmlns:a16="http://schemas.microsoft.com/office/drawing/2014/main" id="{8ED43927-C2FC-3707-CB46-CFBCD3686107}"/>
                </a:ext>
              </a:extLst>
            </p:cNvPr>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cs typeface="Calibri" panose="020F0502020204030204" pitchFamily="34" charset="0"/>
              </a:endParaRPr>
            </a:p>
          </p:txBody>
        </p:sp>
      </p:grpSp>
      <p:sp>
        <p:nvSpPr>
          <p:cNvPr id="12" name="TextBox 11">
            <a:extLst>
              <a:ext uri="{FF2B5EF4-FFF2-40B4-BE49-F238E27FC236}">
                <a16:creationId xmlns:a16="http://schemas.microsoft.com/office/drawing/2014/main" id="{660502E0-877F-4D07-556A-D11E3E44DF2F}"/>
              </a:ext>
            </a:extLst>
          </p:cNvPr>
          <p:cNvSpPr txBox="1"/>
          <p:nvPr/>
        </p:nvSpPr>
        <p:spPr>
          <a:xfrm>
            <a:off x="493097" y="1233214"/>
            <a:ext cx="2818089" cy="769441"/>
          </a:xfrm>
          <a:prstGeom prst="rect">
            <a:avLst/>
          </a:prstGeom>
          <a:noFill/>
        </p:spPr>
        <p:txBody>
          <a:bodyPr wrap="square" rtlCol="0">
            <a:spAutoFit/>
          </a:bodyPr>
          <a:lstStyle/>
          <a:p>
            <a:pPr algn="ctr"/>
            <a:r>
              <a:rPr lang="en-US" sz="2400" b="1">
                <a:latin typeface="Calibri" panose="020F0502020204030204" pitchFamily="34" charset="0"/>
                <a:cs typeface="Calibri" panose="020F0502020204030204" pitchFamily="34" charset="0"/>
              </a:rPr>
              <a:t>620 K</a:t>
            </a:r>
            <a:r>
              <a:rPr lang="en-US" sz="2000" b="1">
                <a:latin typeface="Calibri" panose="020F0502020204030204" pitchFamily="34" charset="0"/>
                <a:cs typeface="Calibri" panose="020F0502020204030204" pitchFamily="34" charset="0"/>
              </a:rPr>
              <a:t>+</a:t>
            </a:r>
          </a:p>
          <a:p>
            <a:pPr algn="ctr"/>
            <a:r>
              <a:rPr lang="en-US" sz="2000">
                <a:latin typeface="Calibri" panose="020F0502020204030204" pitchFamily="34" charset="0"/>
                <a:cs typeface="Calibri" panose="020F0502020204030204" pitchFamily="34" charset="0"/>
              </a:rPr>
              <a:t>Registered users</a:t>
            </a:r>
            <a:endParaRPr lang="en-IN" sz="2000">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C726B207-A16D-A6F8-7B8A-92F5CC471A97}"/>
              </a:ext>
            </a:extLst>
          </p:cNvPr>
          <p:cNvSpPr txBox="1"/>
          <p:nvPr/>
        </p:nvSpPr>
        <p:spPr>
          <a:xfrm>
            <a:off x="9396505" y="2864378"/>
            <a:ext cx="2541825" cy="276999"/>
          </a:xfrm>
          <a:prstGeom prst="rect">
            <a:avLst/>
          </a:prstGeom>
          <a:noFill/>
        </p:spPr>
        <p:txBody>
          <a:bodyPr wrap="square" lIns="0" tIns="0" rIns="0" bIns="0" rtlCol="0" anchor="ctr">
            <a:spAutoFit/>
          </a:bodyPr>
          <a:lstStyle/>
          <a:p>
            <a:pPr defTabSz="1031626">
              <a:buClrTx/>
              <a:buFontTx/>
              <a:buNone/>
            </a:pPr>
            <a:r>
              <a:rPr lang="en-US" sz="1800" b="1" kern="1200">
                <a:solidFill>
                  <a:srgbClr val="237DB9"/>
                </a:solidFill>
                <a:latin typeface="Calibri" panose="020F0502020204030204" pitchFamily="34" charset="0"/>
                <a:ea typeface="+mn-ea"/>
                <a:cs typeface="Calibri" panose="020F0502020204030204" pitchFamily="34" charset="0"/>
              </a:rPr>
              <a:t>Marquee Programs </a:t>
            </a:r>
          </a:p>
        </p:txBody>
      </p:sp>
      <p:sp>
        <p:nvSpPr>
          <p:cNvPr id="26" name="TextBox 25">
            <a:extLst>
              <a:ext uri="{FF2B5EF4-FFF2-40B4-BE49-F238E27FC236}">
                <a16:creationId xmlns:a16="http://schemas.microsoft.com/office/drawing/2014/main" id="{73C3D6D6-9E1C-ADC7-2625-DDD33D68174C}"/>
              </a:ext>
            </a:extLst>
          </p:cNvPr>
          <p:cNvSpPr txBox="1"/>
          <p:nvPr/>
        </p:nvSpPr>
        <p:spPr>
          <a:xfrm>
            <a:off x="9396505" y="3914836"/>
            <a:ext cx="2541825" cy="276999"/>
          </a:xfrm>
          <a:prstGeom prst="rect">
            <a:avLst/>
          </a:prstGeom>
          <a:noFill/>
        </p:spPr>
        <p:txBody>
          <a:bodyPr wrap="square" lIns="0" tIns="0" rIns="0" bIns="0" rtlCol="0" anchor="ctr">
            <a:spAutoFit/>
          </a:bodyPr>
          <a:lstStyle/>
          <a:p>
            <a:pPr defTabSz="1031626">
              <a:buClrTx/>
              <a:buFontTx/>
              <a:buNone/>
            </a:pPr>
            <a:r>
              <a:rPr lang="en-US" sz="1800" b="1" kern="1200">
                <a:solidFill>
                  <a:srgbClr val="15AA96"/>
                </a:solidFill>
                <a:latin typeface="Calibri" panose="020F0502020204030204" pitchFamily="34" charset="0"/>
                <a:ea typeface="+mn-ea"/>
                <a:cs typeface="Calibri" panose="020F0502020204030204" pitchFamily="34" charset="0"/>
              </a:rPr>
              <a:t>Schemes &amp; Policies</a:t>
            </a:r>
          </a:p>
        </p:txBody>
      </p:sp>
      <p:sp>
        <p:nvSpPr>
          <p:cNvPr id="27" name="TextBox 26">
            <a:extLst>
              <a:ext uri="{FF2B5EF4-FFF2-40B4-BE49-F238E27FC236}">
                <a16:creationId xmlns:a16="http://schemas.microsoft.com/office/drawing/2014/main" id="{9E749F7C-CF48-711C-BF4B-32775C85DB53}"/>
              </a:ext>
            </a:extLst>
          </p:cNvPr>
          <p:cNvSpPr txBox="1"/>
          <p:nvPr/>
        </p:nvSpPr>
        <p:spPr>
          <a:xfrm>
            <a:off x="9427777" y="4898797"/>
            <a:ext cx="2541825" cy="276999"/>
          </a:xfrm>
          <a:prstGeom prst="rect">
            <a:avLst/>
          </a:prstGeom>
          <a:noFill/>
        </p:spPr>
        <p:txBody>
          <a:bodyPr wrap="square" lIns="0" tIns="0" rIns="0" bIns="0" rtlCol="0" anchor="ctr">
            <a:spAutoFit/>
          </a:bodyPr>
          <a:lstStyle/>
          <a:p>
            <a:pPr defTabSz="1031626">
              <a:buClrTx/>
              <a:buFontTx/>
              <a:buNone/>
            </a:pPr>
            <a:r>
              <a:rPr lang="en-US" sz="1800" b="1" kern="1200">
                <a:solidFill>
                  <a:srgbClr val="92D050"/>
                </a:solidFill>
                <a:latin typeface="Calibri" panose="020F0502020204030204" pitchFamily="34" charset="0"/>
                <a:ea typeface="+mn-ea"/>
                <a:cs typeface="Calibri" panose="020F0502020204030204" pitchFamily="34" charset="0"/>
              </a:rPr>
              <a:t>Ecosystem Network</a:t>
            </a:r>
          </a:p>
        </p:txBody>
      </p:sp>
      <p:sp>
        <p:nvSpPr>
          <p:cNvPr id="28" name="TextBox 27">
            <a:extLst>
              <a:ext uri="{FF2B5EF4-FFF2-40B4-BE49-F238E27FC236}">
                <a16:creationId xmlns:a16="http://schemas.microsoft.com/office/drawing/2014/main" id="{D76B8524-4986-17A4-5B06-560B8CC77971}"/>
              </a:ext>
            </a:extLst>
          </p:cNvPr>
          <p:cNvSpPr txBox="1"/>
          <p:nvPr/>
        </p:nvSpPr>
        <p:spPr>
          <a:xfrm>
            <a:off x="9404326" y="5807147"/>
            <a:ext cx="2541825" cy="276999"/>
          </a:xfrm>
          <a:prstGeom prst="rect">
            <a:avLst/>
          </a:prstGeom>
          <a:noFill/>
        </p:spPr>
        <p:txBody>
          <a:bodyPr wrap="square" lIns="0" tIns="0" rIns="0" bIns="0" rtlCol="0" anchor="ctr">
            <a:spAutoFit/>
          </a:bodyPr>
          <a:lstStyle/>
          <a:p>
            <a:pPr defTabSz="1031626">
              <a:buClrTx/>
              <a:buFontTx/>
              <a:buNone/>
            </a:pPr>
            <a:r>
              <a:rPr lang="en-US" sz="1800" b="1" kern="1200">
                <a:solidFill>
                  <a:srgbClr val="F19B14"/>
                </a:solidFill>
                <a:latin typeface="Calibri" panose="020F0502020204030204" pitchFamily="34" charset="0"/>
                <a:ea typeface="+mn-ea"/>
                <a:cs typeface="Calibri" panose="020F0502020204030204" pitchFamily="34" charset="0"/>
              </a:rPr>
              <a:t>Publications &amp; Reports</a:t>
            </a:r>
          </a:p>
        </p:txBody>
      </p:sp>
      <p:grpSp>
        <p:nvGrpSpPr>
          <p:cNvPr id="43" name="Group 42">
            <a:extLst>
              <a:ext uri="{FF2B5EF4-FFF2-40B4-BE49-F238E27FC236}">
                <a16:creationId xmlns:a16="http://schemas.microsoft.com/office/drawing/2014/main" id="{62A7E06C-51ED-1B7C-65AE-E0D878D31F82}"/>
              </a:ext>
            </a:extLst>
          </p:cNvPr>
          <p:cNvGrpSpPr/>
          <p:nvPr/>
        </p:nvGrpSpPr>
        <p:grpSpPr>
          <a:xfrm>
            <a:off x="8606839" y="3640121"/>
            <a:ext cx="746504" cy="719503"/>
            <a:chOff x="8606839" y="3640121"/>
            <a:chExt cx="746504" cy="719503"/>
          </a:xfrm>
        </p:grpSpPr>
        <p:sp>
          <p:nvSpPr>
            <p:cNvPr id="18" name="Teardrop 17">
              <a:extLst>
                <a:ext uri="{FF2B5EF4-FFF2-40B4-BE49-F238E27FC236}">
                  <a16:creationId xmlns:a16="http://schemas.microsoft.com/office/drawing/2014/main" id="{3BC08E7E-C1D4-A217-D0F2-9BBEC76773C9}"/>
                </a:ext>
              </a:extLst>
            </p:cNvPr>
            <p:cNvSpPr>
              <a:spLocks noChangeAspect="1"/>
            </p:cNvSpPr>
            <p:nvPr/>
          </p:nvSpPr>
          <p:spPr>
            <a:xfrm flipH="1">
              <a:off x="8606839" y="3640121"/>
              <a:ext cx="746504" cy="719503"/>
            </a:xfrm>
            <a:prstGeom prst="teardrop">
              <a:avLst/>
            </a:prstGeom>
            <a:noFill/>
            <a:ln w="25400" cap="flat" cmpd="sng" algn="ctr">
              <a:solidFill>
                <a:srgbClr val="15AA96"/>
              </a:solidFill>
              <a:prstDash val="solid"/>
            </a:ln>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5AA96"/>
                </a:solidFill>
                <a:effectLst/>
                <a:uLnTx/>
                <a:uFillTx/>
                <a:latin typeface="Calibri" panose="020F0502020204030204" pitchFamily="34" charset="0"/>
                <a:ea typeface="+mn-ea"/>
                <a:cs typeface="Calibri" panose="020F0502020204030204" pitchFamily="34" charset="0"/>
              </a:endParaRPr>
            </a:p>
          </p:txBody>
        </p:sp>
        <p:pic>
          <p:nvPicPr>
            <p:cNvPr id="29" name="Graphic 28" descr="Document with solid fill">
              <a:extLst>
                <a:ext uri="{FF2B5EF4-FFF2-40B4-BE49-F238E27FC236}">
                  <a16:creationId xmlns:a16="http://schemas.microsoft.com/office/drawing/2014/main" id="{35884296-AC13-BAAA-AC76-5E6006C8ADC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688845" y="3666669"/>
              <a:ext cx="570130" cy="570130"/>
            </a:xfrm>
            <a:prstGeom prst="rect">
              <a:avLst/>
            </a:prstGeom>
          </p:spPr>
        </p:pic>
      </p:grpSp>
      <p:grpSp>
        <p:nvGrpSpPr>
          <p:cNvPr id="44" name="Group 43">
            <a:extLst>
              <a:ext uri="{FF2B5EF4-FFF2-40B4-BE49-F238E27FC236}">
                <a16:creationId xmlns:a16="http://schemas.microsoft.com/office/drawing/2014/main" id="{7464443B-0222-E3B9-9058-DE26C66416F9}"/>
              </a:ext>
            </a:extLst>
          </p:cNvPr>
          <p:cNvGrpSpPr/>
          <p:nvPr/>
        </p:nvGrpSpPr>
        <p:grpSpPr>
          <a:xfrm>
            <a:off x="8606839" y="4624052"/>
            <a:ext cx="746504" cy="719503"/>
            <a:chOff x="8606839" y="4624052"/>
            <a:chExt cx="746504" cy="719503"/>
          </a:xfrm>
        </p:grpSpPr>
        <p:sp>
          <p:nvSpPr>
            <p:cNvPr id="19" name="Teardrop 18">
              <a:extLst>
                <a:ext uri="{FF2B5EF4-FFF2-40B4-BE49-F238E27FC236}">
                  <a16:creationId xmlns:a16="http://schemas.microsoft.com/office/drawing/2014/main" id="{564343B8-5732-FEE9-45E5-0BDC8404E500}"/>
                </a:ext>
              </a:extLst>
            </p:cNvPr>
            <p:cNvSpPr>
              <a:spLocks noChangeAspect="1"/>
            </p:cNvSpPr>
            <p:nvPr/>
          </p:nvSpPr>
          <p:spPr>
            <a:xfrm flipH="1">
              <a:off x="8606839" y="4624052"/>
              <a:ext cx="746504" cy="719503"/>
            </a:xfrm>
            <a:prstGeom prst="teardrop">
              <a:avLst/>
            </a:prstGeom>
            <a:noFill/>
            <a:ln w="25400" cap="flat" cmpd="sng" algn="ctr">
              <a:solidFill>
                <a:srgbClr val="9BB955"/>
              </a:solidFill>
              <a:prstDash val="solid"/>
            </a:ln>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9BB955"/>
                </a:solidFill>
                <a:effectLst/>
                <a:uLnTx/>
                <a:uFillTx/>
                <a:latin typeface="Calibri" panose="020F0502020204030204" pitchFamily="34" charset="0"/>
                <a:ea typeface="+mn-ea"/>
                <a:cs typeface="Calibri" panose="020F0502020204030204" pitchFamily="34" charset="0"/>
              </a:endParaRPr>
            </a:p>
          </p:txBody>
        </p:sp>
        <p:pic>
          <p:nvPicPr>
            <p:cNvPr id="30" name="Graphic 29" descr="User network with solid fill">
              <a:extLst>
                <a:ext uri="{FF2B5EF4-FFF2-40B4-BE49-F238E27FC236}">
                  <a16:creationId xmlns:a16="http://schemas.microsoft.com/office/drawing/2014/main" id="{A4291C41-EB9D-314F-8C86-8067A0B29A3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695026" y="4672257"/>
              <a:ext cx="570130" cy="570130"/>
            </a:xfrm>
            <a:prstGeom prst="rect">
              <a:avLst/>
            </a:prstGeom>
          </p:spPr>
        </p:pic>
      </p:grpSp>
      <p:grpSp>
        <p:nvGrpSpPr>
          <p:cNvPr id="45" name="Group 44">
            <a:extLst>
              <a:ext uri="{FF2B5EF4-FFF2-40B4-BE49-F238E27FC236}">
                <a16:creationId xmlns:a16="http://schemas.microsoft.com/office/drawing/2014/main" id="{30A14C16-FDA1-7195-0E8B-E030822DAB39}"/>
              </a:ext>
            </a:extLst>
          </p:cNvPr>
          <p:cNvGrpSpPr/>
          <p:nvPr/>
        </p:nvGrpSpPr>
        <p:grpSpPr>
          <a:xfrm>
            <a:off x="8606839" y="5607984"/>
            <a:ext cx="746504" cy="719503"/>
            <a:chOff x="8606839" y="5607984"/>
            <a:chExt cx="746504" cy="719503"/>
          </a:xfrm>
        </p:grpSpPr>
        <p:sp>
          <p:nvSpPr>
            <p:cNvPr id="17" name="Teardrop 16">
              <a:extLst>
                <a:ext uri="{FF2B5EF4-FFF2-40B4-BE49-F238E27FC236}">
                  <a16:creationId xmlns:a16="http://schemas.microsoft.com/office/drawing/2014/main" id="{DB29D08D-E0E5-0638-7C63-5D478A10DEEF}"/>
                </a:ext>
              </a:extLst>
            </p:cNvPr>
            <p:cNvSpPr>
              <a:spLocks noChangeAspect="1"/>
            </p:cNvSpPr>
            <p:nvPr/>
          </p:nvSpPr>
          <p:spPr>
            <a:xfrm flipH="1">
              <a:off x="8606839" y="5607984"/>
              <a:ext cx="746504" cy="719503"/>
            </a:xfrm>
            <a:prstGeom prst="teardrop">
              <a:avLst/>
            </a:prstGeom>
            <a:noFill/>
            <a:ln w="25400" cap="flat" cmpd="sng" algn="ctr">
              <a:solidFill>
                <a:srgbClr val="F19B14"/>
              </a:solidFill>
              <a:prstDash val="solid"/>
            </a:ln>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19B14"/>
                </a:solidFill>
                <a:effectLst/>
                <a:uLnTx/>
                <a:uFillTx/>
                <a:latin typeface="Calibri" panose="020F0502020204030204" pitchFamily="34" charset="0"/>
                <a:ea typeface="+mn-ea"/>
                <a:cs typeface="Calibri" panose="020F0502020204030204" pitchFamily="34" charset="0"/>
              </a:endParaRPr>
            </a:p>
          </p:txBody>
        </p:sp>
        <p:pic>
          <p:nvPicPr>
            <p:cNvPr id="31" name="Graphic 30" descr="List with solid fill">
              <a:extLst>
                <a:ext uri="{FF2B5EF4-FFF2-40B4-BE49-F238E27FC236}">
                  <a16:creationId xmlns:a16="http://schemas.microsoft.com/office/drawing/2014/main" id="{8E61B0A2-1A51-F338-86C7-42ABFAFBC92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695026" y="5682670"/>
              <a:ext cx="570130" cy="570130"/>
            </a:xfrm>
            <a:prstGeom prst="rect">
              <a:avLst/>
            </a:prstGeom>
          </p:spPr>
        </p:pic>
      </p:grpSp>
      <p:grpSp>
        <p:nvGrpSpPr>
          <p:cNvPr id="42" name="Group 41">
            <a:extLst>
              <a:ext uri="{FF2B5EF4-FFF2-40B4-BE49-F238E27FC236}">
                <a16:creationId xmlns:a16="http://schemas.microsoft.com/office/drawing/2014/main" id="{123BF9D9-3A80-33C2-92FE-862F36A4C775}"/>
              </a:ext>
            </a:extLst>
          </p:cNvPr>
          <p:cNvGrpSpPr/>
          <p:nvPr/>
        </p:nvGrpSpPr>
        <p:grpSpPr>
          <a:xfrm>
            <a:off x="8606839" y="2656190"/>
            <a:ext cx="746504" cy="719503"/>
            <a:chOff x="8606839" y="2656190"/>
            <a:chExt cx="746504" cy="719503"/>
          </a:xfrm>
        </p:grpSpPr>
        <p:sp>
          <p:nvSpPr>
            <p:cNvPr id="20" name="Teardrop 19">
              <a:extLst>
                <a:ext uri="{FF2B5EF4-FFF2-40B4-BE49-F238E27FC236}">
                  <a16:creationId xmlns:a16="http://schemas.microsoft.com/office/drawing/2014/main" id="{33F3EFCD-22AC-2CE4-02FB-55FD684F36BB}"/>
                </a:ext>
              </a:extLst>
            </p:cNvPr>
            <p:cNvSpPr>
              <a:spLocks noChangeAspect="1"/>
            </p:cNvSpPr>
            <p:nvPr/>
          </p:nvSpPr>
          <p:spPr>
            <a:xfrm flipH="1">
              <a:off x="8606839" y="2656190"/>
              <a:ext cx="746504" cy="719503"/>
            </a:xfrm>
            <a:prstGeom prst="teardrop">
              <a:avLst/>
            </a:prstGeom>
            <a:noFill/>
            <a:ln w="25400" cap="flat" cmpd="sng" algn="ctr">
              <a:solidFill>
                <a:srgbClr val="237DB9"/>
              </a:solidFill>
              <a:prstDash val="solid"/>
            </a:ln>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237DB9"/>
                </a:solidFill>
                <a:effectLst/>
                <a:uLnTx/>
                <a:uFillTx/>
                <a:latin typeface="Calibri" panose="020F0502020204030204" pitchFamily="34" charset="0"/>
                <a:ea typeface="+mn-ea"/>
                <a:cs typeface="Calibri" panose="020F0502020204030204" pitchFamily="34" charset="0"/>
              </a:endParaRPr>
            </a:p>
          </p:txBody>
        </p:sp>
        <p:pic>
          <p:nvPicPr>
            <p:cNvPr id="32" name="Graphic 31" descr="Rocket with solid fill">
              <a:extLst>
                <a:ext uri="{FF2B5EF4-FFF2-40B4-BE49-F238E27FC236}">
                  <a16:creationId xmlns:a16="http://schemas.microsoft.com/office/drawing/2014/main" id="{D9582E97-F01D-6582-CCE9-E14AB9C8381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620927" y="2805562"/>
              <a:ext cx="570130" cy="570130"/>
            </a:xfrm>
            <a:prstGeom prst="rect">
              <a:avLst/>
            </a:prstGeom>
          </p:spPr>
        </p:pic>
      </p:grpSp>
      <p:grpSp>
        <p:nvGrpSpPr>
          <p:cNvPr id="40" name="Group 39">
            <a:extLst>
              <a:ext uri="{FF2B5EF4-FFF2-40B4-BE49-F238E27FC236}">
                <a16:creationId xmlns:a16="http://schemas.microsoft.com/office/drawing/2014/main" id="{542637F3-847C-59D9-FDDE-A727A0D6A226}"/>
              </a:ext>
            </a:extLst>
          </p:cNvPr>
          <p:cNvGrpSpPr/>
          <p:nvPr/>
        </p:nvGrpSpPr>
        <p:grpSpPr>
          <a:xfrm>
            <a:off x="221943" y="2656190"/>
            <a:ext cx="3467719" cy="3735195"/>
            <a:chOff x="204870" y="2643127"/>
            <a:chExt cx="3467719" cy="3735195"/>
          </a:xfrm>
        </p:grpSpPr>
        <p:sp>
          <p:nvSpPr>
            <p:cNvPr id="13" name="Teardrop 12">
              <a:extLst>
                <a:ext uri="{FF2B5EF4-FFF2-40B4-BE49-F238E27FC236}">
                  <a16:creationId xmlns:a16="http://schemas.microsoft.com/office/drawing/2014/main" id="{E1836116-9A21-5FAB-D19A-ABAF86546BBB}"/>
                </a:ext>
              </a:extLst>
            </p:cNvPr>
            <p:cNvSpPr>
              <a:spLocks noChangeAspect="1"/>
            </p:cNvSpPr>
            <p:nvPr/>
          </p:nvSpPr>
          <p:spPr>
            <a:xfrm>
              <a:off x="2926085" y="5658819"/>
              <a:ext cx="746504" cy="719503"/>
            </a:xfrm>
            <a:prstGeom prst="teardrop">
              <a:avLst/>
            </a:prstGeom>
            <a:noFill/>
            <a:ln w="25400" cap="flat" cmpd="sng" algn="ctr">
              <a:solidFill>
                <a:srgbClr val="F19B14"/>
              </a:solidFill>
              <a:prstDash val="solid"/>
            </a:ln>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19B14"/>
                </a:solidFill>
                <a:effectLst/>
                <a:uLnTx/>
                <a:uFillTx/>
                <a:latin typeface="Calibri" panose="020F0502020204030204" pitchFamily="34" charset="0"/>
                <a:ea typeface="+mn-ea"/>
                <a:cs typeface="Calibri" panose="020F0502020204030204" pitchFamily="34" charset="0"/>
              </a:endParaRPr>
            </a:p>
          </p:txBody>
        </p:sp>
        <p:sp>
          <p:nvSpPr>
            <p:cNvPr id="14" name="Teardrop 13">
              <a:extLst>
                <a:ext uri="{FF2B5EF4-FFF2-40B4-BE49-F238E27FC236}">
                  <a16:creationId xmlns:a16="http://schemas.microsoft.com/office/drawing/2014/main" id="{C9E05D1C-6E2B-8A5F-219C-7FAF5254414E}"/>
                </a:ext>
              </a:extLst>
            </p:cNvPr>
            <p:cNvSpPr>
              <a:spLocks noChangeAspect="1"/>
            </p:cNvSpPr>
            <p:nvPr/>
          </p:nvSpPr>
          <p:spPr>
            <a:xfrm>
              <a:off x="2926085" y="3627058"/>
              <a:ext cx="746504" cy="719503"/>
            </a:xfrm>
            <a:prstGeom prst="teardrop">
              <a:avLst/>
            </a:prstGeom>
            <a:noFill/>
            <a:ln w="25400" cap="flat" cmpd="sng" algn="ctr">
              <a:solidFill>
                <a:srgbClr val="15AA96"/>
              </a:solidFill>
              <a:prstDash val="solid"/>
            </a:ln>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5AA96"/>
                </a:solidFill>
                <a:effectLst/>
                <a:uLnTx/>
                <a:uFillTx/>
                <a:latin typeface="Calibri" panose="020F0502020204030204" pitchFamily="34" charset="0"/>
                <a:ea typeface="+mn-ea"/>
                <a:cs typeface="Calibri" panose="020F0502020204030204" pitchFamily="34" charset="0"/>
              </a:endParaRPr>
            </a:p>
          </p:txBody>
        </p:sp>
        <p:sp>
          <p:nvSpPr>
            <p:cNvPr id="15" name="Teardrop 14">
              <a:extLst>
                <a:ext uri="{FF2B5EF4-FFF2-40B4-BE49-F238E27FC236}">
                  <a16:creationId xmlns:a16="http://schemas.microsoft.com/office/drawing/2014/main" id="{97925110-1015-8C5E-061B-54680177D6D0}"/>
                </a:ext>
              </a:extLst>
            </p:cNvPr>
            <p:cNvSpPr>
              <a:spLocks noChangeAspect="1"/>
            </p:cNvSpPr>
            <p:nvPr/>
          </p:nvSpPr>
          <p:spPr>
            <a:xfrm>
              <a:off x="2926085" y="4610989"/>
              <a:ext cx="746504" cy="719503"/>
            </a:xfrm>
            <a:prstGeom prst="teardrop">
              <a:avLst/>
            </a:prstGeom>
            <a:noFill/>
            <a:ln w="25400" cap="flat" cmpd="sng" algn="ctr">
              <a:solidFill>
                <a:srgbClr val="9BB955"/>
              </a:solidFill>
              <a:prstDash val="solid"/>
            </a:ln>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9BB955"/>
                </a:solidFill>
                <a:effectLst/>
                <a:uLnTx/>
                <a:uFillTx/>
                <a:latin typeface="Calibri" panose="020F0502020204030204" pitchFamily="34" charset="0"/>
                <a:ea typeface="+mn-ea"/>
                <a:cs typeface="Calibri" panose="020F0502020204030204" pitchFamily="34" charset="0"/>
              </a:endParaRPr>
            </a:p>
          </p:txBody>
        </p:sp>
        <p:sp>
          <p:nvSpPr>
            <p:cNvPr id="16" name="Teardrop 15">
              <a:extLst>
                <a:ext uri="{FF2B5EF4-FFF2-40B4-BE49-F238E27FC236}">
                  <a16:creationId xmlns:a16="http://schemas.microsoft.com/office/drawing/2014/main" id="{F2DB0578-2B76-7B86-0F74-BC7992A0A1F9}"/>
                </a:ext>
              </a:extLst>
            </p:cNvPr>
            <p:cNvSpPr>
              <a:spLocks noChangeAspect="1"/>
            </p:cNvSpPr>
            <p:nvPr/>
          </p:nvSpPr>
          <p:spPr>
            <a:xfrm>
              <a:off x="2926085" y="2643127"/>
              <a:ext cx="746504" cy="719503"/>
            </a:xfrm>
            <a:prstGeom prst="teardrop">
              <a:avLst/>
            </a:prstGeom>
            <a:noFill/>
            <a:ln w="25400" cap="flat" cmpd="sng" algn="ctr">
              <a:solidFill>
                <a:srgbClr val="237DB9"/>
              </a:solidFill>
              <a:prstDash val="solid"/>
            </a:ln>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237DB9"/>
                </a:solidFill>
                <a:effectLst/>
                <a:uLnTx/>
                <a:uFillTx/>
                <a:latin typeface="Calibri" panose="020F0502020204030204" pitchFamily="34" charset="0"/>
                <a:ea typeface="+mn-ea"/>
                <a:cs typeface="Calibri" panose="020F0502020204030204" pitchFamily="34" charset="0"/>
              </a:endParaRPr>
            </a:p>
          </p:txBody>
        </p:sp>
        <p:sp>
          <p:nvSpPr>
            <p:cNvPr id="21" name="TextBox 20">
              <a:extLst>
                <a:ext uri="{FF2B5EF4-FFF2-40B4-BE49-F238E27FC236}">
                  <a16:creationId xmlns:a16="http://schemas.microsoft.com/office/drawing/2014/main" id="{8DC8451F-C466-DD9C-18E7-19FD0C09453D}"/>
                </a:ext>
              </a:extLst>
            </p:cNvPr>
            <p:cNvSpPr txBox="1"/>
            <p:nvPr/>
          </p:nvSpPr>
          <p:spPr>
            <a:xfrm>
              <a:off x="320166" y="2825782"/>
              <a:ext cx="2541825" cy="553998"/>
            </a:xfrm>
            <a:prstGeom prst="rect">
              <a:avLst/>
            </a:prstGeom>
            <a:noFill/>
          </p:spPr>
          <p:txBody>
            <a:bodyPr wrap="square" lIns="0" tIns="0" rIns="0" bIns="0" rtlCol="0" anchor="ctr">
              <a:spAutoFit/>
            </a:bodyPr>
            <a:lstStyle/>
            <a:p>
              <a:pPr algn="r" defTabSz="1031626">
                <a:buClrTx/>
                <a:buFontTx/>
                <a:buNone/>
              </a:pPr>
              <a:r>
                <a:rPr lang="en-US" sz="1800" b="1" kern="1200">
                  <a:solidFill>
                    <a:srgbClr val="237DB9"/>
                  </a:solidFill>
                  <a:latin typeface="Calibri" panose="020F0502020204030204" pitchFamily="34" charset="0"/>
                  <a:ea typeface="+mn-ea"/>
                  <a:cs typeface="Calibri" panose="020F0502020204030204" pitchFamily="34" charset="0"/>
                </a:rPr>
                <a:t>Resource Partnered Services</a:t>
              </a:r>
            </a:p>
          </p:txBody>
        </p:sp>
        <p:sp>
          <p:nvSpPr>
            <p:cNvPr id="22" name="TextBox 21">
              <a:extLst>
                <a:ext uri="{FF2B5EF4-FFF2-40B4-BE49-F238E27FC236}">
                  <a16:creationId xmlns:a16="http://schemas.microsoft.com/office/drawing/2014/main" id="{A6178230-65DA-9A6D-C5D6-BAF2EA40A25B}"/>
                </a:ext>
              </a:extLst>
            </p:cNvPr>
            <p:cNvSpPr txBox="1"/>
            <p:nvPr/>
          </p:nvSpPr>
          <p:spPr>
            <a:xfrm>
              <a:off x="204870" y="3720854"/>
              <a:ext cx="2541825" cy="553998"/>
            </a:xfrm>
            <a:prstGeom prst="rect">
              <a:avLst/>
            </a:prstGeom>
            <a:noFill/>
          </p:spPr>
          <p:txBody>
            <a:bodyPr wrap="square" lIns="0" tIns="0" rIns="0" bIns="0" rtlCol="0" anchor="ctr">
              <a:spAutoFit/>
            </a:bodyPr>
            <a:lstStyle/>
            <a:p>
              <a:pPr algn="r" defTabSz="1031626">
                <a:buClrTx/>
                <a:buFontTx/>
                <a:buNone/>
              </a:pPr>
              <a:r>
                <a:rPr lang="en-US" sz="1800" b="1" kern="1200">
                  <a:solidFill>
                    <a:schemeClr val="accent3">
                      <a:lumMod val="75000"/>
                    </a:schemeClr>
                  </a:solidFill>
                  <a:latin typeface="Calibri" panose="020F0502020204030204" pitchFamily="34" charset="0"/>
                  <a:ea typeface="+mn-ea"/>
                  <a:cs typeface="Calibri" panose="020F0502020204030204" pitchFamily="34" charset="0"/>
                </a:rPr>
                <a:t>Learning &amp; Development Programs</a:t>
              </a:r>
            </a:p>
          </p:txBody>
        </p:sp>
        <p:sp>
          <p:nvSpPr>
            <p:cNvPr id="23" name="TextBox 22">
              <a:extLst>
                <a:ext uri="{FF2B5EF4-FFF2-40B4-BE49-F238E27FC236}">
                  <a16:creationId xmlns:a16="http://schemas.microsoft.com/office/drawing/2014/main" id="{3E138058-095B-C2EC-F98D-EFBFE1BF3A43}"/>
                </a:ext>
              </a:extLst>
            </p:cNvPr>
            <p:cNvSpPr txBox="1"/>
            <p:nvPr/>
          </p:nvSpPr>
          <p:spPr>
            <a:xfrm>
              <a:off x="329881" y="4898796"/>
              <a:ext cx="2541825" cy="276999"/>
            </a:xfrm>
            <a:prstGeom prst="rect">
              <a:avLst/>
            </a:prstGeom>
            <a:noFill/>
          </p:spPr>
          <p:txBody>
            <a:bodyPr wrap="square" lIns="0" tIns="0" rIns="0" bIns="0" rtlCol="0" anchor="ctr">
              <a:spAutoFit/>
            </a:bodyPr>
            <a:lstStyle/>
            <a:p>
              <a:pPr algn="r" defTabSz="1031626">
                <a:buClrTx/>
                <a:buFontTx/>
                <a:buNone/>
              </a:pPr>
              <a:r>
                <a:rPr lang="en-US" sz="1800" b="1" kern="1200">
                  <a:solidFill>
                    <a:srgbClr val="92D050"/>
                  </a:solidFill>
                  <a:latin typeface="Calibri" panose="020F0502020204030204" pitchFamily="34" charset="0"/>
                  <a:ea typeface="+mn-ea"/>
                  <a:cs typeface="Calibri" panose="020F0502020204030204" pitchFamily="34" charset="0"/>
                </a:rPr>
                <a:t>Tools &amp; Templates</a:t>
              </a:r>
            </a:p>
          </p:txBody>
        </p:sp>
        <p:sp>
          <p:nvSpPr>
            <p:cNvPr id="24" name="TextBox 23">
              <a:extLst>
                <a:ext uri="{FF2B5EF4-FFF2-40B4-BE49-F238E27FC236}">
                  <a16:creationId xmlns:a16="http://schemas.microsoft.com/office/drawing/2014/main" id="{6E65C14E-13E3-A848-CFE9-B7071879FC13}"/>
                </a:ext>
              </a:extLst>
            </p:cNvPr>
            <p:cNvSpPr txBox="1"/>
            <p:nvPr/>
          </p:nvSpPr>
          <p:spPr>
            <a:xfrm>
              <a:off x="311631" y="5855856"/>
              <a:ext cx="2541825" cy="276999"/>
            </a:xfrm>
            <a:prstGeom prst="rect">
              <a:avLst/>
            </a:prstGeom>
            <a:noFill/>
          </p:spPr>
          <p:txBody>
            <a:bodyPr wrap="square" lIns="0" tIns="0" rIns="0" bIns="0" rtlCol="0" anchor="ctr">
              <a:spAutoFit/>
            </a:bodyPr>
            <a:lstStyle/>
            <a:p>
              <a:pPr algn="r" defTabSz="1031626">
                <a:buClrTx/>
                <a:buFontTx/>
                <a:buNone/>
              </a:pPr>
              <a:r>
                <a:rPr lang="en-US" sz="1800" b="1" kern="1200">
                  <a:solidFill>
                    <a:srgbClr val="F19B14"/>
                  </a:solidFill>
                  <a:latin typeface="Calibri" panose="020F0502020204030204" pitchFamily="34" charset="0"/>
                  <a:ea typeface="+mn-ea"/>
                  <a:cs typeface="Calibri" panose="020F0502020204030204" pitchFamily="34" charset="0"/>
                </a:rPr>
                <a:t>Virtual Showcase</a:t>
              </a:r>
            </a:p>
          </p:txBody>
        </p:sp>
        <p:pic>
          <p:nvPicPr>
            <p:cNvPr id="33" name="Graphic 32" descr="Performance Curtains with solid fill">
              <a:extLst>
                <a:ext uri="{FF2B5EF4-FFF2-40B4-BE49-F238E27FC236}">
                  <a16:creationId xmlns:a16="http://schemas.microsoft.com/office/drawing/2014/main" id="{96E5925C-5877-ECF7-84A6-D0FFFB896E3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026278" y="5669607"/>
              <a:ext cx="570130" cy="570130"/>
            </a:xfrm>
            <a:prstGeom prst="rect">
              <a:avLst/>
            </a:prstGeom>
          </p:spPr>
        </p:pic>
        <p:pic>
          <p:nvPicPr>
            <p:cNvPr id="34" name="Graphic 33" descr="Mining tools with solid fill">
              <a:extLst>
                <a:ext uri="{FF2B5EF4-FFF2-40B4-BE49-F238E27FC236}">
                  <a16:creationId xmlns:a16="http://schemas.microsoft.com/office/drawing/2014/main" id="{072FA98A-8836-71EE-288B-46D86B7DB59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034843" y="4659194"/>
              <a:ext cx="570130" cy="570130"/>
            </a:xfrm>
            <a:prstGeom prst="rect">
              <a:avLst/>
            </a:prstGeom>
          </p:spPr>
        </p:pic>
        <p:pic>
          <p:nvPicPr>
            <p:cNvPr id="35" name="Graphic 34" descr="Storytelling with solid fill">
              <a:extLst>
                <a:ext uri="{FF2B5EF4-FFF2-40B4-BE49-F238E27FC236}">
                  <a16:creationId xmlns:a16="http://schemas.microsoft.com/office/drawing/2014/main" id="{A09869B4-06E1-A60F-47CE-FD101A69D017}"/>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3026278" y="3653606"/>
              <a:ext cx="570130" cy="570130"/>
            </a:xfrm>
            <a:prstGeom prst="rect">
              <a:avLst/>
            </a:prstGeom>
          </p:spPr>
        </p:pic>
        <p:pic>
          <p:nvPicPr>
            <p:cNvPr id="36" name="Graphic 35" descr="Handshake with solid fill">
              <a:extLst>
                <a:ext uri="{FF2B5EF4-FFF2-40B4-BE49-F238E27FC236}">
                  <a16:creationId xmlns:a16="http://schemas.microsoft.com/office/drawing/2014/main" id="{61E746BB-1066-06DA-F295-EE49577441BC}"/>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3020405" y="2717813"/>
              <a:ext cx="570130" cy="570130"/>
            </a:xfrm>
            <a:prstGeom prst="rect">
              <a:avLst/>
            </a:prstGeom>
          </p:spPr>
        </p:pic>
      </p:grpSp>
      <p:sp>
        <p:nvSpPr>
          <p:cNvPr id="37" name="TextBox 36">
            <a:extLst>
              <a:ext uri="{FF2B5EF4-FFF2-40B4-BE49-F238E27FC236}">
                <a16:creationId xmlns:a16="http://schemas.microsoft.com/office/drawing/2014/main" id="{46E3DF3F-D287-ABC7-906E-8D985D1C2B6E}"/>
              </a:ext>
            </a:extLst>
          </p:cNvPr>
          <p:cNvSpPr txBox="1"/>
          <p:nvPr/>
        </p:nvSpPr>
        <p:spPr>
          <a:xfrm>
            <a:off x="8880816" y="1257154"/>
            <a:ext cx="2818089" cy="769441"/>
          </a:xfrm>
          <a:prstGeom prst="rect">
            <a:avLst/>
          </a:prstGeom>
          <a:noFill/>
        </p:spPr>
        <p:txBody>
          <a:bodyPr wrap="square" rtlCol="0">
            <a:spAutoFit/>
          </a:bodyPr>
          <a:lstStyle/>
          <a:p>
            <a:pPr algn="ctr"/>
            <a:r>
              <a:rPr lang="en-US" sz="2400" b="1">
                <a:latin typeface="Calibri" panose="020F0502020204030204" pitchFamily="34" charset="0"/>
                <a:cs typeface="Calibri" panose="020F0502020204030204" pitchFamily="34" charset="0"/>
              </a:rPr>
              <a:t>25 K+</a:t>
            </a:r>
            <a:endParaRPr lang="en-US" sz="2000" b="1">
              <a:latin typeface="Calibri" panose="020F0502020204030204" pitchFamily="34" charset="0"/>
              <a:cs typeface="Calibri" panose="020F0502020204030204" pitchFamily="34" charset="0"/>
            </a:endParaRPr>
          </a:p>
          <a:p>
            <a:pPr algn="ctr"/>
            <a:r>
              <a:rPr lang="en-US" sz="2000">
                <a:latin typeface="Calibri" panose="020F0502020204030204" pitchFamily="34" charset="0"/>
                <a:cs typeface="Calibri" panose="020F0502020204030204" pitchFamily="34" charset="0"/>
              </a:rPr>
              <a:t>Connects </a:t>
            </a:r>
            <a:endParaRPr lang="en-IN" sz="2000">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8F2C56E6-E228-471F-E007-201A8991EE0E}"/>
              </a:ext>
            </a:extLst>
          </p:cNvPr>
          <p:cNvSpPr txBox="1"/>
          <p:nvPr/>
        </p:nvSpPr>
        <p:spPr>
          <a:xfrm>
            <a:off x="6688318" y="1233214"/>
            <a:ext cx="2009598" cy="769441"/>
          </a:xfrm>
          <a:prstGeom prst="rect">
            <a:avLst/>
          </a:prstGeom>
          <a:noFill/>
        </p:spPr>
        <p:txBody>
          <a:bodyPr wrap="square" rtlCol="0">
            <a:spAutoFit/>
          </a:bodyPr>
          <a:lstStyle/>
          <a:p>
            <a:pPr algn="ctr"/>
            <a:r>
              <a:rPr lang="en-US" sz="2400" b="1">
                <a:latin typeface="Calibri" panose="020F0502020204030204" pitchFamily="34" charset="0"/>
                <a:cs typeface="Calibri" panose="020F0502020204030204" pitchFamily="34" charset="0"/>
              </a:rPr>
              <a:t>4 mins 02 secs</a:t>
            </a:r>
            <a:endParaRPr lang="en-US" sz="2000" b="1">
              <a:latin typeface="Calibri" panose="020F0502020204030204" pitchFamily="34" charset="0"/>
              <a:cs typeface="Calibri" panose="020F0502020204030204" pitchFamily="34" charset="0"/>
            </a:endParaRPr>
          </a:p>
          <a:p>
            <a:pPr algn="ctr"/>
            <a:r>
              <a:rPr lang="en-US" sz="2000">
                <a:latin typeface="Calibri" panose="020F0502020204030204" pitchFamily="34" charset="0"/>
                <a:cs typeface="Calibri" panose="020F0502020204030204" pitchFamily="34" charset="0"/>
              </a:rPr>
              <a:t>Avg time spent</a:t>
            </a:r>
            <a:endParaRPr lang="en-IN" sz="2000">
              <a:latin typeface="Calibri" panose="020F0502020204030204" pitchFamily="34" charset="0"/>
              <a:cs typeface="Calibri" panose="020F0502020204030204" pitchFamily="34" charset="0"/>
            </a:endParaRPr>
          </a:p>
        </p:txBody>
      </p:sp>
      <p:sp>
        <p:nvSpPr>
          <p:cNvPr id="39" name="TextBox 38">
            <a:extLst>
              <a:ext uri="{FF2B5EF4-FFF2-40B4-BE49-F238E27FC236}">
                <a16:creationId xmlns:a16="http://schemas.microsoft.com/office/drawing/2014/main" id="{FB408845-D918-F54F-B270-20949612DE95}"/>
              </a:ext>
            </a:extLst>
          </p:cNvPr>
          <p:cNvSpPr txBox="1"/>
          <p:nvPr/>
        </p:nvSpPr>
        <p:spPr>
          <a:xfrm>
            <a:off x="3494087" y="1241396"/>
            <a:ext cx="2818089" cy="769441"/>
          </a:xfrm>
          <a:prstGeom prst="rect">
            <a:avLst/>
          </a:prstGeom>
          <a:noFill/>
        </p:spPr>
        <p:txBody>
          <a:bodyPr wrap="square" rtlCol="0">
            <a:spAutoFit/>
          </a:bodyPr>
          <a:lstStyle/>
          <a:p>
            <a:pPr algn="ctr"/>
            <a:r>
              <a:rPr lang="en-US" sz="2400" b="1">
                <a:latin typeface="Calibri" panose="020F0502020204030204" pitchFamily="34" charset="0"/>
                <a:cs typeface="Calibri" panose="020F0502020204030204" pitchFamily="34" charset="0"/>
              </a:rPr>
              <a:t>254 K+</a:t>
            </a:r>
            <a:endParaRPr lang="en-US" sz="2000" b="1">
              <a:latin typeface="Calibri" panose="020F0502020204030204" pitchFamily="34" charset="0"/>
              <a:cs typeface="Calibri" panose="020F0502020204030204" pitchFamily="34" charset="0"/>
            </a:endParaRPr>
          </a:p>
          <a:p>
            <a:pPr algn="ctr"/>
            <a:r>
              <a:rPr lang="en-US" sz="2000">
                <a:latin typeface="Calibri" panose="020F0502020204030204" pitchFamily="34" charset="0"/>
                <a:cs typeface="Calibri" panose="020F0502020204030204" pitchFamily="34" charset="0"/>
              </a:rPr>
              <a:t>Avg monthly views </a:t>
            </a:r>
            <a:endParaRPr lang="en-IN" sz="2000">
              <a:latin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AA391895-8EB1-4DD9-F3AA-AB3639669639}"/>
              </a:ext>
            </a:extLst>
          </p:cNvPr>
          <p:cNvSpPr txBox="1"/>
          <p:nvPr/>
        </p:nvSpPr>
        <p:spPr>
          <a:xfrm>
            <a:off x="3034843" y="2092585"/>
            <a:ext cx="6145078" cy="523220"/>
          </a:xfrm>
          <a:prstGeom prst="rect">
            <a:avLst/>
          </a:prstGeom>
          <a:noFill/>
        </p:spPr>
        <p:txBody>
          <a:bodyPr wrap="square">
            <a:spAutoFit/>
          </a:bodyPr>
          <a:lstStyle/>
          <a:p>
            <a:pPr algn="ctr"/>
            <a:r>
              <a:rPr lang="en-IN" sz="2800" b="1">
                <a:solidFill>
                  <a:srgbClr val="FFC000"/>
                </a:solidFill>
              </a:rPr>
              <a:t>www.startupindia.gov.in</a:t>
            </a:r>
          </a:p>
        </p:txBody>
      </p:sp>
      <p:pic>
        <p:nvPicPr>
          <p:cNvPr id="46" name="Picture 45" descr="Text&#10;&#10;Description automatically generated">
            <a:extLst>
              <a:ext uri="{FF2B5EF4-FFF2-40B4-BE49-F238E27FC236}">
                <a16:creationId xmlns:a16="http://schemas.microsoft.com/office/drawing/2014/main" id="{E0078EC9-066D-271D-C20D-0BA3869EF3CF}"/>
              </a:ext>
            </a:extLst>
          </p:cNvPr>
          <p:cNvPicPr>
            <a:picLocks noChangeAspect="1"/>
          </p:cNvPicPr>
          <p:nvPr/>
        </p:nvPicPr>
        <p:blipFill rotWithShape="1">
          <a:blip r:embed="rId24">
            <a:extLst>
              <a:ext uri="{28A0092B-C50C-407E-A947-70E740481C1C}">
                <a14:useLocalDpi xmlns:a14="http://schemas.microsoft.com/office/drawing/2010/main" val="0"/>
              </a:ext>
            </a:extLst>
          </a:blip>
          <a:srcRect l="12820" t="29122" r="12503" b="29380"/>
          <a:stretch/>
        </p:blipFill>
        <p:spPr>
          <a:xfrm>
            <a:off x="10178485" y="93176"/>
            <a:ext cx="1792410" cy="747019"/>
          </a:xfrm>
          <a:prstGeom prst="rect">
            <a:avLst/>
          </a:prstGeom>
        </p:spPr>
      </p:pic>
    </p:spTree>
    <p:extLst>
      <p:ext uri="{BB962C8B-B14F-4D97-AF65-F5344CB8AC3E}">
        <p14:creationId xmlns:p14="http://schemas.microsoft.com/office/powerpoint/2010/main" val="13620818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25;p2">
            <a:extLst>
              <a:ext uri="{FF2B5EF4-FFF2-40B4-BE49-F238E27FC236}">
                <a16:creationId xmlns:a16="http://schemas.microsoft.com/office/drawing/2014/main" id="{AEA1562B-756F-0AC4-23A0-73D89B440830}"/>
              </a:ext>
            </a:extLst>
          </p:cNvPr>
          <p:cNvSpPr txBox="1"/>
          <p:nvPr/>
        </p:nvSpPr>
        <p:spPr>
          <a:xfrm>
            <a:off x="148856" y="133852"/>
            <a:ext cx="10057570" cy="625812"/>
          </a:xfrm>
          <a:prstGeom prst="rect">
            <a:avLst/>
          </a:prstGeom>
          <a:noFill/>
          <a:ln>
            <a:noFill/>
          </a:ln>
        </p:spPr>
        <p:txBody>
          <a:bodyPr spcFirstLastPara="1" wrap="square" lIns="50800" tIns="50800" rIns="50800" bIns="5080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4400"/>
              <a:buFont typeface="Arial"/>
              <a:buNone/>
              <a:tabLst/>
              <a:defRPr/>
            </a:pPr>
            <a:r>
              <a:rPr lang="en-US" sz="3400" b="1" kern="0">
                <a:solidFill>
                  <a:srgbClr val="ED7D31"/>
                </a:solidFill>
                <a:latin typeface="Calibri" panose="020F0502020204030204" pitchFamily="34" charset="0"/>
                <a:ea typeface="Open Sans"/>
                <a:cs typeface="Calibri" panose="020F0502020204030204" pitchFamily="34" charset="0"/>
                <a:sym typeface="Open Sans ExtraBold"/>
              </a:rPr>
              <a:t>ACCESS TO FUNDING</a:t>
            </a:r>
          </a:p>
        </p:txBody>
      </p:sp>
      <p:sp>
        <p:nvSpPr>
          <p:cNvPr id="40" name="Rectangle 39">
            <a:extLst>
              <a:ext uri="{FF2B5EF4-FFF2-40B4-BE49-F238E27FC236}">
                <a16:creationId xmlns:a16="http://schemas.microsoft.com/office/drawing/2014/main" id="{60884701-5CD4-F75F-CC5C-A38F4584D616}"/>
              </a:ext>
            </a:extLst>
          </p:cNvPr>
          <p:cNvSpPr/>
          <p:nvPr/>
        </p:nvSpPr>
        <p:spPr>
          <a:xfrm>
            <a:off x="813568" y="4555301"/>
            <a:ext cx="2431077" cy="701327"/>
          </a:xfrm>
          <a:prstGeom prst="rect">
            <a:avLst/>
          </a:prstGeom>
          <a:noFill/>
          <a:ln w="25400" cap="flat" cmpd="sng" algn="ctr">
            <a:solidFill>
              <a:schemeClr val="accent4"/>
            </a:solidFill>
            <a:prstDash val="solid"/>
          </a:ln>
          <a:effectLst/>
        </p:spPr>
        <p:txBody>
          <a:bodyPr rtlCol="0" anchor="ctr"/>
          <a:lstStyle/>
          <a:p>
            <a:pPr algn="ctr" defTabSz="1031626">
              <a:buClrTx/>
            </a:pPr>
            <a:endParaRPr lang="en-US" sz="1600" kern="1200">
              <a:solidFill>
                <a:srgbClr val="FFFFFF"/>
              </a:solidFill>
              <a:latin typeface="Calibri" panose="020F0502020204030204" pitchFamily="34" charset="0"/>
              <a:ea typeface="+mn-ea"/>
              <a:cs typeface="Calibri" panose="020F0502020204030204" pitchFamily="34" charset="0"/>
            </a:endParaRPr>
          </a:p>
        </p:txBody>
      </p:sp>
      <p:sp>
        <p:nvSpPr>
          <p:cNvPr id="41" name="Oval 40">
            <a:extLst>
              <a:ext uri="{FF2B5EF4-FFF2-40B4-BE49-F238E27FC236}">
                <a16:creationId xmlns:a16="http://schemas.microsoft.com/office/drawing/2014/main" id="{F93A9735-44FA-3E20-96E1-945BBCB19861}"/>
              </a:ext>
            </a:extLst>
          </p:cNvPr>
          <p:cNvSpPr>
            <a:spLocks noChangeAspect="1"/>
          </p:cNvSpPr>
          <p:nvPr/>
        </p:nvSpPr>
        <p:spPr>
          <a:xfrm>
            <a:off x="368825" y="4497941"/>
            <a:ext cx="825954" cy="838435"/>
          </a:xfrm>
          <a:prstGeom prst="ellipse">
            <a:avLst/>
          </a:prstGeom>
          <a:solidFill>
            <a:srgbClr val="FFFFFF"/>
          </a:solidFill>
          <a:ln w="25400" cap="flat" cmpd="sng" algn="ctr">
            <a:solidFill>
              <a:schemeClr val="accent4"/>
            </a:solidFill>
            <a:prstDash val="solid"/>
          </a:ln>
          <a:effectLst/>
        </p:spPr>
        <p:txBody>
          <a:bodyPr rtlCol="0" anchor="ctr"/>
          <a:lstStyle/>
          <a:p>
            <a:pPr algn="ctr" defTabSz="1031626">
              <a:buClrTx/>
            </a:pPr>
            <a:endParaRPr lang="en-US" sz="1600" kern="1200">
              <a:solidFill>
                <a:srgbClr val="FFFFFF"/>
              </a:solidFill>
              <a:latin typeface="Calibri" panose="020F0502020204030204" pitchFamily="34" charset="0"/>
              <a:ea typeface="+mn-ea"/>
              <a:cs typeface="Calibri" panose="020F0502020204030204" pitchFamily="34" charset="0"/>
            </a:endParaRPr>
          </a:p>
        </p:txBody>
      </p:sp>
      <p:sp>
        <p:nvSpPr>
          <p:cNvPr id="42" name="Rectangle 41">
            <a:extLst>
              <a:ext uri="{FF2B5EF4-FFF2-40B4-BE49-F238E27FC236}">
                <a16:creationId xmlns:a16="http://schemas.microsoft.com/office/drawing/2014/main" id="{D848E604-6808-A563-8CFC-5607A39E4A6A}"/>
              </a:ext>
            </a:extLst>
          </p:cNvPr>
          <p:cNvSpPr/>
          <p:nvPr/>
        </p:nvSpPr>
        <p:spPr>
          <a:xfrm>
            <a:off x="733977" y="1937052"/>
            <a:ext cx="2510668" cy="662036"/>
          </a:xfrm>
          <a:prstGeom prst="rect">
            <a:avLst/>
          </a:prstGeom>
          <a:noFill/>
          <a:ln w="25400" cap="flat" cmpd="sng" algn="ctr">
            <a:solidFill>
              <a:schemeClr val="accent4"/>
            </a:solidFill>
            <a:prstDash val="solid"/>
          </a:ln>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3" name="Oval 42">
            <a:extLst>
              <a:ext uri="{FF2B5EF4-FFF2-40B4-BE49-F238E27FC236}">
                <a16:creationId xmlns:a16="http://schemas.microsoft.com/office/drawing/2014/main" id="{C9503651-C210-F280-B884-BCA601EBDA54}"/>
              </a:ext>
            </a:extLst>
          </p:cNvPr>
          <p:cNvSpPr>
            <a:spLocks noChangeAspect="1"/>
          </p:cNvSpPr>
          <p:nvPr/>
        </p:nvSpPr>
        <p:spPr>
          <a:xfrm>
            <a:off x="323651" y="1876471"/>
            <a:ext cx="825954" cy="838435"/>
          </a:xfrm>
          <a:prstGeom prst="ellipse">
            <a:avLst/>
          </a:prstGeom>
          <a:solidFill>
            <a:srgbClr val="FFFFFF"/>
          </a:solidFill>
          <a:ln w="38100" cap="flat" cmpd="sng" algn="ctr">
            <a:solidFill>
              <a:schemeClr val="accent4"/>
            </a:solidFill>
            <a:prstDash val="solid"/>
          </a:ln>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4" name="TextBox 43">
            <a:extLst>
              <a:ext uri="{FF2B5EF4-FFF2-40B4-BE49-F238E27FC236}">
                <a16:creationId xmlns:a16="http://schemas.microsoft.com/office/drawing/2014/main" id="{0AF5B287-AE70-270F-97B2-98757E507813}"/>
              </a:ext>
            </a:extLst>
          </p:cNvPr>
          <p:cNvSpPr txBox="1"/>
          <p:nvPr/>
        </p:nvSpPr>
        <p:spPr>
          <a:xfrm>
            <a:off x="1143514" y="2045805"/>
            <a:ext cx="2560844" cy="461665"/>
          </a:xfrm>
          <a:prstGeom prst="rect">
            <a:avLst/>
          </a:prstGeom>
          <a:noFill/>
        </p:spPr>
        <p:txBody>
          <a:bodyPr wrap="square" rtlCol="0">
            <a:spAutoFit/>
          </a:bodyPr>
          <a:lstStyle/>
          <a:p>
            <a:pPr defTabSz="1031626">
              <a:buClrTx/>
              <a:buFontTx/>
              <a:buNone/>
            </a:pPr>
            <a:r>
              <a:rPr lang="en-US" sz="2400" b="1" kern="1200">
                <a:solidFill>
                  <a:schemeClr val="tx1">
                    <a:lumMod val="50000"/>
                  </a:schemeClr>
                </a:solidFill>
                <a:latin typeface="Calibri" panose="020F0502020204030204" pitchFamily="34" charset="0"/>
                <a:ea typeface="+mn-ea"/>
                <a:cs typeface="Calibri" panose="020F0502020204030204" pitchFamily="34" charset="0"/>
              </a:rPr>
              <a:t>Fund of Funds</a:t>
            </a:r>
            <a:endParaRPr lang="en-US" sz="2400" kern="1200">
              <a:solidFill>
                <a:schemeClr val="tx1">
                  <a:lumMod val="50000"/>
                </a:schemeClr>
              </a:solidFill>
              <a:latin typeface="Calibri" panose="020F0502020204030204" pitchFamily="34" charset="0"/>
              <a:ea typeface="+mn-ea"/>
              <a:cs typeface="Calibri" panose="020F0502020204030204" pitchFamily="34" charset="0"/>
            </a:endParaRPr>
          </a:p>
        </p:txBody>
      </p:sp>
      <p:sp>
        <p:nvSpPr>
          <p:cNvPr id="45" name="TextBox 44">
            <a:extLst>
              <a:ext uri="{FF2B5EF4-FFF2-40B4-BE49-F238E27FC236}">
                <a16:creationId xmlns:a16="http://schemas.microsoft.com/office/drawing/2014/main" id="{A6464698-7F0B-3AB7-1175-07D7C1B43A5C}"/>
              </a:ext>
            </a:extLst>
          </p:cNvPr>
          <p:cNvSpPr txBox="1"/>
          <p:nvPr/>
        </p:nvSpPr>
        <p:spPr>
          <a:xfrm>
            <a:off x="1191338" y="4676951"/>
            <a:ext cx="2560844" cy="461665"/>
          </a:xfrm>
          <a:prstGeom prst="rect">
            <a:avLst/>
          </a:prstGeom>
          <a:noFill/>
          <a:ln>
            <a:noFill/>
          </a:ln>
        </p:spPr>
        <p:txBody>
          <a:bodyPr wrap="square" rtlCol="0">
            <a:spAutoFit/>
          </a:bodyPr>
          <a:lstStyle/>
          <a:p>
            <a:pPr defTabSz="1031626">
              <a:buClrTx/>
              <a:buFontTx/>
              <a:buNone/>
            </a:pPr>
            <a:r>
              <a:rPr lang="en-US" sz="2400" b="1" kern="1200">
                <a:solidFill>
                  <a:schemeClr val="tx1">
                    <a:lumMod val="50000"/>
                  </a:schemeClr>
                </a:solidFill>
                <a:latin typeface="Calibri" panose="020F0502020204030204" pitchFamily="34" charset="0"/>
                <a:ea typeface="+mn-ea"/>
                <a:cs typeface="Calibri" panose="020F0502020204030204" pitchFamily="34" charset="0"/>
              </a:rPr>
              <a:t>Seed Fund </a:t>
            </a:r>
            <a:endParaRPr lang="en-US" sz="2400" kern="1200">
              <a:solidFill>
                <a:schemeClr val="tx1">
                  <a:lumMod val="50000"/>
                </a:schemeClr>
              </a:solidFill>
              <a:latin typeface="Calibri" panose="020F0502020204030204" pitchFamily="34" charset="0"/>
              <a:ea typeface="+mn-ea"/>
              <a:cs typeface="Calibri" panose="020F0502020204030204" pitchFamily="34" charset="0"/>
            </a:endParaRPr>
          </a:p>
        </p:txBody>
      </p:sp>
      <p:pic>
        <p:nvPicPr>
          <p:cNvPr id="46" name="Graphic 45" descr="Rupee with solid fill">
            <a:extLst>
              <a:ext uri="{FF2B5EF4-FFF2-40B4-BE49-F238E27FC236}">
                <a16:creationId xmlns:a16="http://schemas.microsoft.com/office/drawing/2014/main" id="{41CF6FCD-F7D7-3420-B217-DF2725CFE7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7453" y="1953500"/>
            <a:ext cx="707886" cy="707886"/>
          </a:xfrm>
          <a:prstGeom prst="rect">
            <a:avLst/>
          </a:prstGeom>
        </p:spPr>
      </p:pic>
      <p:pic>
        <p:nvPicPr>
          <p:cNvPr id="47" name="Graphic 46" descr="Acorn with solid fill">
            <a:extLst>
              <a:ext uri="{FF2B5EF4-FFF2-40B4-BE49-F238E27FC236}">
                <a16:creationId xmlns:a16="http://schemas.microsoft.com/office/drawing/2014/main" id="{6D93BBFB-6ECE-79B9-1C05-CA70BF4E3C0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0509" y="4575376"/>
            <a:ext cx="707886" cy="707886"/>
          </a:xfrm>
          <a:prstGeom prst="rect">
            <a:avLst/>
          </a:prstGeom>
        </p:spPr>
      </p:pic>
      <p:pic>
        <p:nvPicPr>
          <p:cNvPr id="48" name="Graphic 47" descr="Circles with arrows with solid fill">
            <a:extLst>
              <a:ext uri="{FF2B5EF4-FFF2-40B4-BE49-F238E27FC236}">
                <a16:creationId xmlns:a16="http://schemas.microsoft.com/office/drawing/2014/main" id="{68CD7023-6589-34C8-5284-EA11E80D433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505086" y="1546832"/>
            <a:ext cx="476748" cy="476748"/>
          </a:xfrm>
          <a:prstGeom prst="rect">
            <a:avLst/>
          </a:prstGeom>
        </p:spPr>
      </p:pic>
      <p:pic>
        <p:nvPicPr>
          <p:cNvPr id="49" name="Graphic 48" descr="Piggy Bank with solid fill">
            <a:extLst>
              <a:ext uri="{FF2B5EF4-FFF2-40B4-BE49-F238E27FC236}">
                <a16:creationId xmlns:a16="http://schemas.microsoft.com/office/drawing/2014/main" id="{D8FE2DEE-3AC1-CE37-915E-514C35A3D66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517937" y="2273391"/>
            <a:ext cx="476748" cy="476748"/>
          </a:xfrm>
          <a:prstGeom prst="rect">
            <a:avLst/>
          </a:prstGeom>
        </p:spPr>
      </p:pic>
      <p:pic>
        <p:nvPicPr>
          <p:cNvPr id="50" name="Graphic 49" descr="Circles with arrows with solid fill">
            <a:extLst>
              <a:ext uri="{FF2B5EF4-FFF2-40B4-BE49-F238E27FC236}">
                <a16:creationId xmlns:a16="http://schemas.microsoft.com/office/drawing/2014/main" id="{162DB900-4823-B49E-3F0F-AED8CF73765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505086" y="4176598"/>
            <a:ext cx="476748" cy="476748"/>
          </a:xfrm>
          <a:prstGeom prst="rect">
            <a:avLst/>
          </a:prstGeom>
        </p:spPr>
      </p:pic>
      <p:pic>
        <p:nvPicPr>
          <p:cNvPr id="51" name="Graphic 50" descr="Piggy Bank with solid fill">
            <a:extLst>
              <a:ext uri="{FF2B5EF4-FFF2-40B4-BE49-F238E27FC236}">
                <a16:creationId xmlns:a16="http://schemas.microsoft.com/office/drawing/2014/main" id="{8FD42374-94A0-DFD5-E5E6-A2FC9930C62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529853" y="4989581"/>
            <a:ext cx="476748" cy="476748"/>
          </a:xfrm>
          <a:prstGeom prst="rect">
            <a:avLst/>
          </a:prstGeom>
        </p:spPr>
      </p:pic>
      <p:sp>
        <p:nvSpPr>
          <p:cNvPr id="52" name="TextBox 51">
            <a:extLst>
              <a:ext uri="{FF2B5EF4-FFF2-40B4-BE49-F238E27FC236}">
                <a16:creationId xmlns:a16="http://schemas.microsoft.com/office/drawing/2014/main" id="{C6676398-B528-9EAF-E893-D215C2C4116B}"/>
              </a:ext>
            </a:extLst>
          </p:cNvPr>
          <p:cNvSpPr txBox="1"/>
          <p:nvPr/>
        </p:nvSpPr>
        <p:spPr>
          <a:xfrm>
            <a:off x="3968327" y="1596555"/>
            <a:ext cx="5831785" cy="400110"/>
          </a:xfrm>
          <a:prstGeom prst="rect">
            <a:avLst/>
          </a:prstGeom>
          <a:noFill/>
        </p:spPr>
        <p:txBody>
          <a:bodyPr wrap="square" rtlCol="0">
            <a:spAutoFit/>
          </a:bodyPr>
          <a:lstStyle/>
          <a:p>
            <a:pPr defTabSz="1031626">
              <a:buClrTx/>
              <a:buFontTx/>
              <a:buNone/>
            </a:pPr>
            <a:r>
              <a:rPr lang="en-US" sz="2000" spc="105">
                <a:solidFill>
                  <a:schemeClr val="accent1">
                    <a:lumMod val="75000"/>
                  </a:schemeClr>
                </a:solidFill>
                <a:latin typeface="Arial"/>
                <a:cs typeface="Arial"/>
              </a:rPr>
              <a:t>DPIIT -&gt; SIDBI-&gt; AIFs -&gt; Startups</a:t>
            </a:r>
          </a:p>
        </p:txBody>
      </p:sp>
      <p:sp>
        <p:nvSpPr>
          <p:cNvPr id="53" name="TextBox 52">
            <a:extLst>
              <a:ext uri="{FF2B5EF4-FFF2-40B4-BE49-F238E27FC236}">
                <a16:creationId xmlns:a16="http://schemas.microsoft.com/office/drawing/2014/main" id="{9278E02F-5F5B-87B8-C517-DE3BBEEDEA70}"/>
              </a:ext>
            </a:extLst>
          </p:cNvPr>
          <p:cNvSpPr txBox="1"/>
          <p:nvPr/>
        </p:nvSpPr>
        <p:spPr>
          <a:xfrm>
            <a:off x="3968327" y="2156384"/>
            <a:ext cx="7080213" cy="707886"/>
          </a:xfrm>
          <a:prstGeom prst="rect">
            <a:avLst/>
          </a:prstGeom>
          <a:noFill/>
        </p:spPr>
        <p:txBody>
          <a:bodyPr wrap="square" lIns="91440" tIns="45720" rIns="91440" bIns="45720" rtlCol="0" anchor="t">
            <a:spAutoFit/>
          </a:bodyPr>
          <a:lstStyle/>
          <a:p>
            <a:pPr defTabSz="1031626"/>
            <a:r>
              <a:rPr lang="en-IN" sz="2000" spc="105">
                <a:solidFill>
                  <a:schemeClr val="accent1">
                    <a:lumMod val="75000"/>
                  </a:schemeClr>
                </a:solidFill>
                <a:latin typeface="Arial"/>
                <a:cs typeface="Arial"/>
              </a:rPr>
              <a:t>INR 10,000 crores</a:t>
            </a:r>
            <a:r>
              <a:rPr lang="en-US" sz="2000" spc="105">
                <a:solidFill>
                  <a:schemeClr val="accent1">
                    <a:lumMod val="75000"/>
                  </a:schemeClr>
                </a:solidFill>
                <a:latin typeface="Arial"/>
                <a:cs typeface="Arial"/>
              </a:rPr>
              <a:t>| Over INR 8,000 crore committed| </a:t>
            </a:r>
            <a:endParaRPr lang="en-US">
              <a:solidFill>
                <a:schemeClr val="accent1">
                  <a:lumMod val="75000"/>
                </a:schemeClr>
              </a:solidFill>
            </a:endParaRPr>
          </a:p>
          <a:p>
            <a:pPr defTabSz="1031626"/>
            <a:r>
              <a:rPr lang="en-US" sz="2000" spc="105">
                <a:solidFill>
                  <a:schemeClr val="accent1">
                    <a:lumMod val="75000"/>
                  </a:schemeClr>
                </a:solidFill>
                <a:latin typeface="Arial"/>
                <a:cs typeface="Arial"/>
              </a:rPr>
              <a:t>103 VCs | 818 startups</a:t>
            </a:r>
            <a:endParaRPr lang="en-US">
              <a:solidFill>
                <a:schemeClr val="accent1">
                  <a:lumMod val="75000"/>
                </a:schemeClr>
              </a:solidFill>
            </a:endParaRPr>
          </a:p>
        </p:txBody>
      </p:sp>
      <p:sp>
        <p:nvSpPr>
          <p:cNvPr id="54" name="TextBox 53">
            <a:extLst>
              <a:ext uri="{FF2B5EF4-FFF2-40B4-BE49-F238E27FC236}">
                <a16:creationId xmlns:a16="http://schemas.microsoft.com/office/drawing/2014/main" id="{EC60344C-9CB4-4EDA-F7C3-465F50C91189}"/>
              </a:ext>
            </a:extLst>
          </p:cNvPr>
          <p:cNvSpPr txBox="1"/>
          <p:nvPr/>
        </p:nvSpPr>
        <p:spPr>
          <a:xfrm>
            <a:off x="3968327" y="4231362"/>
            <a:ext cx="9288524" cy="400110"/>
          </a:xfrm>
          <a:prstGeom prst="rect">
            <a:avLst/>
          </a:prstGeom>
          <a:noFill/>
        </p:spPr>
        <p:txBody>
          <a:bodyPr wrap="square" rtlCol="0">
            <a:spAutoFit/>
          </a:bodyPr>
          <a:lstStyle/>
          <a:p>
            <a:pPr defTabSz="1031626">
              <a:buClrTx/>
              <a:buFontTx/>
              <a:buNone/>
            </a:pPr>
            <a:r>
              <a:rPr lang="en-US" sz="2000" spc="105">
                <a:solidFill>
                  <a:schemeClr val="accent1">
                    <a:lumMod val="75000"/>
                  </a:schemeClr>
                </a:solidFill>
                <a:latin typeface="Arial"/>
                <a:cs typeface="Arial"/>
              </a:rPr>
              <a:t>DPIIT-&gt; Incubators (300) -&gt; ~3,600 Early-Stage Startups </a:t>
            </a:r>
          </a:p>
        </p:txBody>
      </p:sp>
      <p:sp>
        <p:nvSpPr>
          <p:cNvPr id="55" name="TextBox 54">
            <a:extLst>
              <a:ext uri="{FF2B5EF4-FFF2-40B4-BE49-F238E27FC236}">
                <a16:creationId xmlns:a16="http://schemas.microsoft.com/office/drawing/2014/main" id="{F15E7DFF-63F7-01B1-F87F-5CC258A80776}"/>
              </a:ext>
            </a:extLst>
          </p:cNvPr>
          <p:cNvSpPr txBox="1"/>
          <p:nvPr/>
        </p:nvSpPr>
        <p:spPr>
          <a:xfrm>
            <a:off x="3991881" y="4876773"/>
            <a:ext cx="8179309" cy="707886"/>
          </a:xfrm>
          <a:prstGeom prst="rect">
            <a:avLst/>
          </a:prstGeom>
          <a:noFill/>
        </p:spPr>
        <p:txBody>
          <a:bodyPr wrap="square" rtlCol="0">
            <a:spAutoFit/>
          </a:bodyPr>
          <a:lstStyle/>
          <a:p>
            <a:pPr defTabSz="1031626">
              <a:buClrTx/>
            </a:pPr>
            <a:r>
              <a:rPr lang="en-US" sz="2000" spc="105">
                <a:solidFill>
                  <a:schemeClr val="accent1">
                    <a:lumMod val="75000"/>
                  </a:schemeClr>
                </a:solidFill>
                <a:latin typeface="Arial"/>
                <a:cs typeface="Arial"/>
              </a:rPr>
              <a:t>INR 945 crores (INR 20 lakh Grant | </a:t>
            </a:r>
          </a:p>
          <a:p>
            <a:pPr defTabSz="1031626">
              <a:buClrTx/>
            </a:pPr>
            <a:r>
              <a:rPr lang="en-US" sz="2000" spc="105">
                <a:solidFill>
                  <a:schemeClr val="accent1">
                    <a:lumMod val="75000"/>
                  </a:schemeClr>
                </a:solidFill>
                <a:latin typeface="Arial"/>
                <a:cs typeface="Arial"/>
              </a:rPr>
              <a:t>INR 50 lakh Debt/Convertible Debentures) </a:t>
            </a:r>
          </a:p>
        </p:txBody>
      </p:sp>
      <p:cxnSp>
        <p:nvCxnSpPr>
          <p:cNvPr id="56" name="Straight Connector 55">
            <a:extLst>
              <a:ext uri="{FF2B5EF4-FFF2-40B4-BE49-F238E27FC236}">
                <a16:creationId xmlns:a16="http://schemas.microsoft.com/office/drawing/2014/main" id="{31E9A2CD-17D7-019E-2F52-E44B32415B6A}"/>
              </a:ext>
            </a:extLst>
          </p:cNvPr>
          <p:cNvCxnSpPr>
            <a:cxnSpLocks/>
          </p:cNvCxnSpPr>
          <p:nvPr/>
        </p:nvCxnSpPr>
        <p:spPr>
          <a:xfrm flipH="1">
            <a:off x="368825" y="3795839"/>
            <a:ext cx="11377613" cy="0"/>
          </a:xfrm>
          <a:prstGeom prst="line">
            <a:avLst/>
          </a:prstGeom>
          <a:noFill/>
          <a:ln w="19050" cap="flat" cmpd="sng" algn="ctr">
            <a:solidFill>
              <a:srgbClr val="262626">
                <a:lumMod val="50000"/>
                <a:lumOff val="50000"/>
              </a:srgbClr>
            </a:solidFill>
            <a:prstDash val="sysDot"/>
            <a:headEnd type="oval"/>
            <a:tailEnd type="oval"/>
          </a:ln>
          <a:effectLst/>
        </p:spPr>
      </p:cxnSp>
      <p:sp>
        <p:nvSpPr>
          <p:cNvPr id="3" name="TextBox 2">
            <a:extLst>
              <a:ext uri="{FF2B5EF4-FFF2-40B4-BE49-F238E27FC236}">
                <a16:creationId xmlns:a16="http://schemas.microsoft.com/office/drawing/2014/main" id="{A856BB11-6D80-2652-A92E-C6913A98ADE0}"/>
              </a:ext>
            </a:extLst>
          </p:cNvPr>
          <p:cNvSpPr txBox="1"/>
          <p:nvPr/>
        </p:nvSpPr>
        <p:spPr>
          <a:xfrm>
            <a:off x="4006601" y="2985667"/>
            <a:ext cx="10538847" cy="415498"/>
          </a:xfrm>
          <a:prstGeom prst="rect">
            <a:avLst/>
          </a:prstGeom>
          <a:noFill/>
        </p:spPr>
        <p:txBody>
          <a:bodyPr wrap="square" rtlCol="0">
            <a:spAutoFit/>
          </a:bodyPr>
          <a:lstStyle/>
          <a:p>
            <a:pPr>
              <a:spcBef>
                <a:spcPts val="100"/>
              </a:spcBef>
            </a:pPr>
            <a:r>
              <a:rPr lang="en-US" sz="2000" spc="105">
                <a:solidFill>
                  <a:schemeClr val="accent1">
                    <a:lumMod val="75000"/>
                  </a:schemeClr>
                </a:solidFill>
                <a:latin typeface="Arial"/>
                <a:cs typeface="Arial"/>
              </a:rPr>
              <a:t>Fund focused towards late-stage startups</a:t>
            </a:r>
            <a:endParaRPr lang="en-IN" sz="2000" spc="105">
              <a:solidFill>
                <a:schemeClr val="accent1">
                  <a:lumMod val="75000"/>
                </a:schemeClr>
              </a:solidFill>
              <a:latin typeface="Arial"/>
              <a:cs typeface="Arial"/>
            </a:endParaRPr>
          </a:p>
        </p:txBody>
      </p:sp>
      <p:sp>
        <p:nvSpPr>
          <p:cNvPr id="21" name="TextBox 20">
            <a:extLst>
              <a:ext uri="{FF2B5EF4-FFF2-40B4-BE49-F238E27FC236}">
                <a16:creationId xmlns:a16="http://schemas.microsoft.com/office/drawing/2014/main" id="{1889050C-E270-D43D-15D9-A32C7828073A}"/>
              </a:ext>
            </a:extLst>
          </p:cNvPr>
          <p:cNvSpPr txBox="1"/>
          <p:nvPr/>
        </p:nvSpPr>
        <p:spPr>
          <a:xfrm>
            <a:off x="4006601" y="5763337"/>
            <a:ext cx="10538847" cy="415498"/>
          </a:xfrm>
          <a:prstGeom prst="rect">
            <a:avLst/>
          </a:prstGeom>
          <a:noFill/>
        </p:spPr>
        <p:txBody>
          <a:bodyPr wrap="square" rtlCol="0">
            <a:spAutoFit/>
          </a:bodyPr>
          <a:lstStyle>
            <a:defPPr>
              <a:defRPr lang="en-US"/>
            </a:defPPr>
            <a:lvl1pPr defTabSz="1031626">
              <a:buClrTx/>
              <a:defRPr sz="2000" spc="105">
                <a:solidFill>
                  <a:schemeClr val="accent1">
                    <a:lumMod val="75000"/>
                  </a:schemeClr>
                </a:solidFill>
                <a:latin typeface="Arial"/>
                <a:cs typeface="Arial"/>
              </a:defRPr>
            </a:lvl1pPr>
          </a:lstStyle>
          <a:p>
            <a:r>
              <a:rPr lang="en-US"/>
              <a:t>Fund focused towards early-stage startups</a:t>
            </a:r>
            <a:endParaRPr lang="en-IN"/>
          </a:p>
        </p:txBody>
      </p:sp>
      <p:pic>
        <p:nvPicPr>
          <p:cNvPr id="5" name="Graphic 4" descr="Rocket with solid fill">
            <a:extLst>
              <a:ext uri="{FF2B5EF4-FFF2-40B4-BE49-F238E27FC236}">
                <a16:creationId xmlns:a16="http://schemas.microsoft.com/office/drawing/2014/main" id="{E4BB1299-34E7-C02E-9CD4-4C65CEB3C72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491580" y="2961447"/>
            <a:ext cx="476748" cy="476748"/>
          </a:xfrm>
          <a:prstGeom prst="rect">
            <a:avLst/>
          </a:prstGeom>
        </p:spPr>
      </p:pic>
      <p:pic>
        <p:nvPicPr>
          <p:cNvPr id="24" name="Graphic 23" descr="Rocket with solid fill">
            <a:extLst>
              <a:ext uri="{FF2B5EF4-FFF2-40B4-BE49-F238E27FC236}">
                <a16:creationId xmlns:a16="http://schemas.microsoft.com/office/drawing/2014/main" id="{3B094743-8EFF-249B-D882-B1CB9B9C91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491580" y="5732712"/>
            <a:ext cx="476748" cy="476748"/>
          </a:xfrm>
          <a:prstGeom prst="rect">
            <a:avLst/>
          </a:prstGeom>
        </p:spPr>
      </p:pic>
      <p:pic>
        <p:nvPicPr>
          <p:cNvPr id="4" name="Picture 3" descr="Text&#10;&#10;Description automatically generated">
            <a:extLst>
              <a:ext uri="{FF2B5EF4-FFF2-40B4-BE49-F238E27FC236}">
                <a16:creationId xmlns:a16="http://schemas.microsoft.com/office/drawing/2014/main" id="{C4067D48-A8D0-D12F-6835-0D407EEB0E5D}"/>
              </a:ext>
            </a:extLst>
          </p:cNvPr>
          <p:cNvPicPr>
            <a:picLocks noChangeAspect="1"/>
          </p:cNvPicPr>
          <p:nvPr/>
        </p:nvPicPr>
        <p:blipFill rotWithShape="1">
          <a:blip r:embed="rId13">
            <a:extLst>
              <a:ext uri="{28A0092B-C50C-407E-A947-70E740481C1C}">
                <a14:useLocalDpi xmlns:a14="http://schemas.microsoft.com/office/drawing/2010/main" val="0"/>
              </a:ext>
            </a:extLst>
          </a:blip>
          <a:srcRect l="12820" t="29122" r="12503" b="29380"/>
          <a:stretch/>
        </p:blipFill>
        <p:spPr>
          <a:xfrm>
            <a:off x="10178485" y="93176"/>
            <a:ext cx="1792410" cy="747019"/>
          </a:xfrm>
          <a:prstGeom prst="rect">
            <a:avLst/>
          </a:prstGeom>
        </p:spPr>
      </p:pic>
    </p:spTree>
    <p:extLst>
      <p:ext uri="{BB962C8B-B14F-4D97-AF65-F5344CB8AC3E}">
        <p14:creationId xmlns:p14="http://schemas.microsoft.com/office/powerpoint/2010/main" val="827334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25;p2">
            <a:extLst>
              <a:ext uri="{FF2B5EF4-FFF2-40B4-BE49-F238E27FC236}">
                <a16:creationId xmlns:a16="http://schemas.microsoft.com/office/drawing/2014/main" id="{AEA1562B-756F-0AC4-23A0-73D89B440830}"/>
              </a:ext>
            </a:extLst>
          </p:cNvPr>
          <p:cNvSpPr txBox="1"/>
          <p:nvPr/>
        </p:nvSpPr>
        <p:spPr>
          <a:xfrm>
            <a:off x="148856" y="163349"/>
            <a:ext cx="10057570" cy="625812"/>
          </a:xfrm>
          <a:prstGeom prst="rect">
            <a:avLst/>
          </a:prstGeom>
          <a:noFill/>
          <a:ln>
            <a:noFill/>
          </a:ln>
        </p:spPr>
        <p:txBody>
          <a:bodyPr spcFirstLastPara="1" wrap="square" lIns="50800" tIns="50800" rIns="50800" bIns="50800" anchor="ctr" anchorCtr="0">
            <a:spAutoFit/>
          </a:bodyPr>
          <a:lstStyle/>
          <a:p>
            <a:pPr>
              <a:buClr>
                <a:srgbClr val="000000"/>
              </a:buClr>
              <a:buSzPts val="4400"/>
              <a:defRPr/>
            </a:pPr>
            <a:r>
              <a:rPr lang="en-US" sz="3400" b="1" kern="0">
                <a:solidFill>
                  <a:srgbClr val="ED7D31"/>
                </a:solidFill>
                <a:latin typeface="Calibri" panose="020F0502020204030204" pitchFamily="34" charset="0"/>
                <a:ea typeface="Open Sans"/>
                <a:cs typeface="Calibri" panose="020F0502020204030204" pitchFamily="34" charset="0"/>
                <a:sym typeface="Open Sans ExtraBold"/>
              </a:rPr>
              <a:t>ACCESS TO MENTORSHIP</a:t>
            </a:r>
          </a:p>
        </p:txBody>
      </p:sp>
      <p:pic>
        <p:nvPicPr>
          <p:cNvPr id="3" name="Picture 2">
            <a:extLst>
              <a:ext uri="{FF2B5EF4-FFF2-40B4-BE49-F238E27FC236}">
                <a16:creationId xmlns:a16="http://schemas.microsoft.com/office/drawing/2014/main" id="{3862D7F5-480C-33C3-89D3-88D7394D86C2}"/>
              </a:ext>
            </a:extLst>
          </p:cNvPr>
          <p:cNvPicPr>
            <a:picLocks noChangeAspect="1"/>
          </p:cNvPicPr>
          <p:nvPr/>
        </p:nvPicPr>
        <p:blipFill>
          <a:blip r:embed="rId3"/>
          <a:stretch>
            <a:fillRect/>
          </a:stretch>
        </p:blipFill>
        <p:spPr>
          <a:xfrm>
            <a:off x="258727" y="1699024"/>
            <a:ext cx="8885274" cy="4968087"/>
          </a:xfrm>
          <a:prstGeom prst="rect">
            <a:avLst/>
          </a:prstGeom>
        </p:spPr>
      </p:pic>
      <p:sp>
        <p:nvSpPr>
          <p:cNvPr id="4" name="TextBox 3">
            <a:extLst>
              <a:ext uri="{FF2B5EF4-FFF2-40B4-BE49-F238E27FC236}">
                <a16:creationId xmlns:a16="http://schemas.microsoft.com/office/drawing/2014/main" id="{AE61557D-B136-7F11-050D-33F289B4EAA6}"/>
              </a:ext>
            </a:extLst>
          </p:cNvPr>
          <p:cNvSpPr txBox="1"/>
          <p:nvPr/>
        </p:nvSpPr>
        <p:spPr>
          <a:xfrm>
            <a:off x="863600" y="1122229"/>
            <a:ext cx="1503680" cy="408635"/>
          </a:xfrm>
          <a:prstGeom prst="rect">
            <a:avLst/>
          </a:prstGeom>
          <a:noFill/>
        </p:spPr>
        <p:txBody>
          <a:bodyPr wrap="square" rtlCol="0">
            <a:spAutoFit/>
          </a:bodyPr>
          <a:lstStyle/>
          <a:p>
            <a:r>
              <a:rPr lang="en-IN" sz="2000">
                <a:latin typeface="Trebuchet MS" panose="020B0603020202020204" pitchFamily="34" charset="0"/>
              </a:rPr>
              <a:t>Mentorship</a:t>
            </a:r>
          </a:p>
        </p:txBody>
      </p:sp>
      <p:sp>
        <p:nvSpPr>
          <p:cNvPr id="5" name="Flowchart: Connector 4">
            <a:extLst>
              <a:ext uri="{FF2B5EF4-FFF2-40B4-BE49-F238E27FC236}">
                <a16:creationId xmlns:a16="http://schemas.microsoft.com/office/drawing/2014/main" id="{90999779-ABBD-5993-A607-0F37A73384E5}"/>
              </a:ext>
            </a:extLst>
          </p:cNvPr>
          <p:cNvSpPr/>
          <p:nvPr/>
        </p:nvSpPr>
        <p:spPr>
          <a:xfrm>
            <a:off x="4946150" y="1099339"/>
            <a:ext cx="425692" cy="423001"/>
          </a:xfrm>
          <a:prstGeom prst="flowChartConnector">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a:latin typeface="Trebuchet MS" panose="020B0603020202020204" pitchFamily="34" charset="0"/>
              </a:rPr>
              <a:t>A</a:t>
            </a:r>
          </a:p>
        </p:txBody>
      </p:sp>
      <p:sp>
        <p:nvSpPr>
          <p:cNvPr id="6" name="Flowchart: Connector 5">
            <a:extLst>
              <a:ext uri="{FF2B5EF4-FFF2-40B4-BE49-F238E27FC236}">
                <a16:creationId xmlns:a16="http://schemas.microsoft.com/office/drawing/2014/main" id="{2061859B-E377-AB26-47D6-6B172FD47505}"/>
              </a:ext>
            </a:extLst>
          </p:cNvPr>
          <p:cNvSpPr/>
          <p:nvPr/>
        </p:nvSpPr>
        <p:spPr>
          <a:xfrm>
            <a:off x="7296791" y="1099339"/>
            <a:ext cx="425692" cy="423001"/>
          </a:xfrm>
          <a:prstGeom prst="flowChartConnector">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a:latin typeface="Trebuchet MS" panose="020B0603020202020204" pitchFamily="34" charset="0"/>
              </a:rPr>
              <a:t>R</a:t>
            </a:r>
          </a:p>
        </p:txBody>
      </p:sp>
      <p:sp>
        <p:nvSpPr>
          <p:cNvPr id="7" name="Flowchart: Connector 6">
            <a:extLst>
              <a:ext uri="{FF2B5EF4-FFF2-40B4-BE49-F238E27FC236}">
                <a16:creationId xmlns:a16="http://schemas.microsoft.com/office/drawing/2014/main" id="{C5C98695-90F7-2B47-C6F6-89543C65EBE7}"/>
              </a:ext>
            </a:extLst>
          </p:cNvPr>
          <p:cNvSpPr/>
          <p:nvPr/>
        </p:nvSpPr>
        <p:spPr>
          <a:xfrm>
            <a:off x="9647434" y="1093932"/>
            <a:ext cx="425692" cy="423001"/>
          </a:xfrm>
          <a:prstGeom prst="flowChartConnector">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a:latin typeface="Trebuchet MS" panose="020B0603020202020204" pitchFamily="34" charset="0"/>
              </a:rPr>
              <a:t>G</a:t>
            </a:r>
          </a:p>
        </p:txBody>
      </p:sp>
      <p:sp>
        <p:nvSpPr>
          <p:cNvPr id="8" name="Flowchart: Connector 7">
            <a:extLst>
              <a:ext uri="{FF2B5EF4-FFF2-40B4-BE49-F238E27FC236}">
                <a16:creationId xmlns:a16="http://schemas.microsoft.com/office/drawing/2014/main" id="{B09C09AF-910B-8AC7-4F4E-52DD06E16D63}"/>
              </a:ext>
            </a:extLst>
          </p:cNvPr>
          <p:cNvSpPr/>
          <p:nvPr/>
        </p:nvSpPr>
        <p:spPr>
          <a:xfrm>
            <a:off x="2595509" y="1121017"/>
            <a:ext cx="425692" cy="423001"/>
          </a:xfrm>
          <a:prstGeom prst="flowChartConnector">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a:latin typeface="Trebuchet MS" panose="020B0603020202020204" pitchFamily="34" charset="0"/>
              </a:rPr>
              <a:t>A</a:t>
            </a:r>
          </a:p>
        </p:txBody>
      </p:sp>
      <p:sp>
        <p:nvSpPr>
          <p:cNvPr id="9" name="TextBox 8">
            <a:extLst>
              <a:ext uri="{FF2B5EF4-FFF2-40B4-BE49-F238E27FC236}">
                <a16:creationId xmlns:a16="http://schemas.microsoft.com/office/drawing/2014/main" id="{3D6A3C7E-E7D3-1AB9-91D1-BA8C685C4D91}"/>
              </a:ext>
            </a:extLst>
          </p:cNvPr>
          <p:cNvSpPr txBox="1"/>
          <p:nvPr/>
        </p:nvSpPr>
        <p:spPr>
          <a:xfrm>
            <a:off x="3199402" y="1145246"/>
            <a:ext cx="1513840" cy="409611"/>
          </a:xfrm>
          <a:prstGeom prst="rect">
            <a:avLst/>
          </a:prstGeom>
          <a:noFill/>
        </p:spPr>
        <p:txBody>
          <a:bodyPr wrap="square" rtlCol="0">
            <a:spAutoFit/>
          </a:bodyPr>
          <a:lstStyle/>
          <a:p>
            <a:r>
              <a:rPr lang="en-IN" sz="2000">
                <a:latin typeface="Trebuchet MS" panose="020B0603020202020204" pitchFamily="34" charset="0"/>
              </a:rPr>
              <a:t>Advisory</a:t>
            </a:r>
          </a:p>
        </p:txBody>
      </p:sp>
      <p:sp>
        <p:nvSpPr>
          <p:cNvPr id="10" name="TextBox 9">
            <a:extLst>
              <a:ext uri="{FF2B5EF4-FFF2-40B4-BE49-F238E27FC236}">
                <a16:creationId xmlns:a16="http://schemas.microsoft.com/office/drawing/2014/main" id="{15D9E780-55E3-A6FC-7719-3646A98577F4}"/>
              </a:ext>
            </a:extLst>
          </p:cNvPr>
          <p:cNvSpPr txBox="1"/>
          <p:nvPr/>
        </p:nvSpPr>
        <p:spPr>
          <a:xfrm>
            <a:off x="5548388" y="1130758"/>
            <a:ext cx="1574800" cy="400110"/>
          </a:xfrm>
          <a:prstGeom prst="rect">
            <a:avLst/>
          </a:prstGeom>
          <a:noFill/>
        </p:spPr>
        <p:txBody>
          <a:bodyPr wrap="square" rtlCol="0">
            <a:spAutoFit/>
          </a:bodyPr>
          <a:lstStyle/>
          <a:p>
            <a:r>
              <a:rPr lang="en-IN" sz="2000">
                <a:latin typeface="Trebuchet MS" panose="020B0603020202020204" pitchFamily="34" charset="0"/>
              </a:rPr>
              <a:t>Assistance</a:t>
            </a:r>
          </a:p>
        </p:txBody>
      </p:sp>
      <p:sp>
        <p:nvSpPr>
          <p:cNvPr id="11" name="TextBox 10">
            <a:extLst>
              <a:ext uri="{FF2B5EF4-FFF2-40B4-BE49-F238E27FC236}">
                <a16:creationId xmlns:a16="http://schemas.microsoft.com/office/drawing/2014/main" id="{75BE199C-FDD2-86C0-F605-558C021CFD34}"/>
              </a:ext>
            </a:extLst>
          </p:cNvPr>
          <p:cNvSpPr txBox="1"/>
          <p:nvPr/>
        </p:nvSpPr>
        <p:spPr>
          <a:xfrm>
            <a:off x="7884160" y="1143908"/>
            <a:ext cx="1473200" cy="400110"/>
          </a:xfrm>
          <a:prstGeom prst="rect">
            <a:avLst/>
          </a:prstGeom>
          <a:noFill/>
        </p:spPr>
        <p:txBody>
          <a:bodyPr wrap="square" rtlCol="0">
            <a:spAutoFit/>
          </a:bodyPr>
          <a:lstStyle/>
          <a:p>
            <a:r>
              <a:rPr lang="en-IN" sz="2000">
                <a:latin typeface="Trebuchet MS" panose="020B0603020202020204" pitchFamily="34" charset="0"/>
              </a:rPr>
              <a:t>Resilience</a:t>
            </a:r>
          </a:p>
        </p:txBody>
      </p:sp>
      <p:pic>
        <p:nvPicPr>
          <p:cNvPr id="12" name="Graphic 11" descr="Classroom with solid fill">
            <a:extLst>
              <a:ext uri="{FF2B5EF4-FFF2-40B4-BE49-F238E27FC236}">
                <a16:creationId xmlns:a16="http://schemas.microsoft.com/office/drawing/2014/main" id="{05B562EC-1D16-723B-202C-3C77207F08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29554" y="1756160"/>
            <a:ext cx="720000" cy="720000"/>
          </a:xfrm>
          <a:prstGeom prst="rect">
            <a:avLst/>
          </a:prstGeom>
        </p:spPr>
      </p:pic>
      <p:sp>
        <p:nvSpPr>
          <p:cNvPr id="13" name="TextBox 12">
            <a:extLst>
              <a:ext uri="{FF2B5EF4-FFF2-40B4-BE49-F238E27FC236}">
                <a16:creationId xmlns:a16="http://schemas.microsoft.com/office/drawing/2014/main" id="{278A49BF-679F-DA6A-8983-8FBFDE780A29}"/>
              </a:ext>
            </a:extLst>
          </p:cNvPr>
          <p:cNvSpPr txBox="1"/>
          <p:nvPr/>
        </p:nvSpPr>
        <p:spPr>
          <a:xfrm>
            <a:off x="9284564" y="2567045"/>
            <a:ext cx="2762124" cy="400110"/>
          </a:xfrm>
          <a:prstGeom prst="rect">
            <a:avLst/>
          </a:prstGeom>
          <a:noFill/>
        </p:spPr>
        <p:txBody>
          <a:bodyPr wrap="square" rtlCol="0">
            <a:spAutoFit/>
          </a:bodyPr>
          <a:lstStyle/>
          <a:p>
            <a:pPr algn="ctr"/>
            <a:r>
              <a:rPr lang="en-IN" sz="2000" b="1">
                <a:solidFill>
                  <a:schemeClr val="accent1">
                    <a:lumMod val="75000"/>
                  </a:schemeClr>
                </a:solidFill>
                <a:latin typeface="Trebuchet MS" panose="020B0603020202020204" pitchFamily="34" charset="0"/>
              </a:rPr>
              <a:t>Pro-Bono Mentorship</a:t>
            </a:r>
          </a:p>
        </p:txBody>
      </p:sp>
      <p:pic>
        <p:nvPicPr>
          <p:cNvPr id="14" name="Graphic 13" descr="QR Code with solid fill">
            <a:extLst>
              <a:ext uri="{FF2B5EF4-FFF2-40B4-BE49-F238E27FC236}">
                <a16:creationId xmlns:a16="http://schemas.microsoft.com/office/drawing/2014/main" id="{4FFDF980-DCD0-8E8B-66F9-78C0254EAD9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29554" y="3243146"/>
            <a:ext cx="720000" cy="720000"/>
          </a:xfrm>
          <a:prstGeom prst="rect">
            <a:avLst/>
          </a:prstGeom>
        </p:spPr>
      </p:pic>
      <p:sp>
        <p:nvSpPr>
          <p:cNvPr id="15" name="TextBox 14">
            <a:extLst>
              <a:ext uri="{FF2B5EF4-FFF2-40B4-BE49-F238E27FC236}">
                <a16:creationId xmlns:a16="http://schemas.microsoft.com/office/drawing/2014/main" id="{AC6C851C-94FE-7941-C527-AE4781081D3A}"/>
              </a:ext>
            </a:extLst>
          </p:cNvPr>
          <p:cNvSpPr txBox="1"/>
          <p:nvPr/>
        </p:nvSpPr>
        <p:spPr>
          <a:xfrm>
            <a:off x="8992214" y="3963146"/>
            <a:ext cx="3200400" cy="400110"/>
          </a:xfrm>
          <a:prstGeom prst="rect">
            <a:avLst/>
          </a:prstGeom>
          <a:noFill/>
        </p:spPr>
        <p:txBody>
          <a:bodyPr wrap="square" rtlCol="0">
            <a:spAutoFit/>
          </a:bodyPr>
          <a:lstStyle/>
          <a:p>
            <a:pPr algn="ctr"/>
            <a:r>
              <a:rPr lang="en-IN" sz="2000" b="1">
                <a:solidFill>
                  <a:schemeClr val="accent1">
                    <a:lumMod val="75000"/>
                  </a:schemeClr>
                </a:solidFill>
                <a:latin typeface="Trebuchet MS" panose="020B0603020202020204" pitchFamily="34" charset="0"/>
              </a:rPr>
              <a:t>AI-Based Matchmaking</a:t>
            </a:r>
          </a:p>
        </p:txBody>
      </p:sp>
      <p:pic>
        <p:nvPicPr>
          <p:cNvPr id="16" name="Graphic 15" descr="Trophy with solid fill">
            <a:extLst>
              <a:ext uri="{FF2B5EF4-FFF2-40B4-BE49-F238E27FC236}">
                <a16:creationId xmlns:a16="http://schemas.microsoft.com/office/drawing/2014/main" id="{800C6D38-D1B1-2BA9-3571-C627FF1E9B7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33226" y="4901910"/>
            <a:ext cx="720000" cy="720000"/>
          </a:xfrm>
          <a:prstGeom prst="rect">
            <a:avLst/>
          </a:prstGeom>
        </p:spPr>
      </p:pic>
      <p:sp>
        <p:nvSpPr>
          <p:cNvPr id="17" name="TextBox 16">
            <a:extLst>
              <a:ext uri="{FF2B5EF4-FFF2-40B4-BE49-F238E27FC236}">
                <a16:creationId xmlns:a16="http://schemas.microsoft.com/office/drawing/2014/main" id="{D9AAEB49-57A8-59E4-CBA6-894F6143783C}"/>
              </a:ext>
            </a:extLst>
          </p:cNvPr>
          <p:cNvSpPr txBox="1"/>
          <p:nvPr/>
        </p:nvSpPr>
        <p:spPr>
          <a:xfrm>
            <a:off x="9144001" y="5714092"/>
            <a:ext cx="3047999" cy="707886"/>
          </a:xfrm>
          <a:prstGeom prst="rect">
            <a:avLst/>
          </a:prstGeom>
          <a:noFill/>
        </p:spPr>
        <p:txBody>
          <a:bodyPr wrap="square" rtlCol="0">
            <a:spAutoFit/>
          </a:bodyPr>
          <a:lstStyle/>
          <a:p>
            <a:pPr algn="ctr"/>
            <a:r>
              <a:rPr lang="en-IN" sz="2000" b="1">
                <a:solidFill>
                  <a:schemeClr val="accent1">
                    <a:lumMod val="75000"/>
                  </a:schemeClr>
                </a:solidFill>
                <a:latin typeface="Trebuchet MS" panose="020B0603020202020204" pitchFamily="34" charset="0"/>
              </a:rPr>
              <a:t>Special Incentives for Mentors</a:t>
            </a:r>
          </a:p>
        </p:txBody>
      </p:sp>
      <p:sp>
        <p:nvSpPr>
          <p:cNvPr id="18" name="TextBox 17">
            <a:extLst>
              <a:ext uri="{FF2B5EF4-FFF2-40B4-BE49-F238E27FC236}">
                <a16:creationId xmlns:a16="http://schemas.microsoft.com/office/drawing/2014/main" id="{854AB156-5921-672E-8A72-CCB779B58F30}"/>
              </a:ext>
            </a:extLst>
          </p:cNvPr>
          <p:cNvSpPr txBox="1"/>
          <p:nvPr/>
        </p:nvSpPr>
        <p:spPr>
          <a:xfrm>
            <a:off x="4326527" y="5712754"/>
            <a:ext cx="4704671" cy="461665"/>
          </a:xfrm>
          <a:prstGeom prst="rect">
            <a:avLst/>
          </a:prstGeom>
          <a:solidFill>
            <a:srgbClr val="B499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IN" sz="2400" b="1">
                <a:solidFill>
                  <a:schemeClr val="bg1"/>
                </a:solidFill>
              </a:rPr>
              <a:t>www.maarg.startupindia.gov.in</a:t>
            </a:r>
          </a:p>
        </p:txBody>
      </p:sp>
      <p:sp>
        <p:nvSpPr>
          <p:cNvPr id="20" name="Flowchart: Connector 19">
            <a:extLst>
              <a:ext uri="{FF2B5EF4-FFF2-40B4-BE49-F238E27FC236}">
                <a16:creationId xmlns:a16="http://schemas.microsoft.com/office/drawing/2014/main" id="{7032A522-D8F5-24A0-4540-26F789529206}"/>
              </a:ext>
            </a:extLst>
          </p:cNvPr>
          <p:cNvSpPr/>
          <p:nvPr/>
        </p:nvSpPr>
        <p:spPr>
          <a:xfrm>
            <a:off x="244868" y="1122230"/>
            <a:ext cx="425692" cy="423001"/>
          </a:xfrm>
          <a:prstGeom prst="flowChartConnector">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a:latin typeface="Trebuchet MS" panose="020B0603020202020204" pitchFamily="34" charset="0"/>
              </a:rPr>
              <a:t>M</a:t>
            </a:r>
          </a:p>
        </p:txBody>
      </p:sp>
      <p:sp>
        <p:nvSpPr>
          <p:cNvPr id="21" name="TextBox 20">
            <a:extLst>
              <a:ext uri="{FF2B5EF4-FFF2-40B4-BE49-F238E27FC236}">
                <a16:creationId xmlns:a16="http://schemas.microsoft.com/office/drawing/2014/main" id="{5CA6659B-A55B-7216-E28C-0B5DD4E621B7}"/>
              </a:ext>
            </a:extLst>
          </p:cNvPr>
          <p:cNvSpPr txBox="1"/>
          <p:nvPr/>
        </p:nvSpPr>
        <p:spPr>
          <a:xfrm>
            <a:off x="10271760" y="1130758"/>
            <a:ext cx="1640326" cy="400110"/>
          </a:xfrm>
          <a:prstGeom prst="rect">
            <a:avLst/>
          </a:prstGeom>
          <a:noFill/>
        </p:spPr>
        <p:txBody>
          <a:bodyPr wrap="square" rtlCol="0">
            <a:spAutoFit/>
          </a:bodyPr>
          <a:lstStyle/>
          <a:p>
            <a:r>
              <a:rPr lang="en-IN" sz="2000">
                <a:latin typeface="Trebuchet MS" panose="020B0603020202020204" pitchFamily="34" charset="0"/>
              </a:rPr>
              <a:t>Growth</a:t>
            </a:r>
          </a:p>
        </p:txBody>
      </p:sp>
    </p:spTree>
    <p:extLst>
      <p:ext uri="{BB962C8B-B14F-4D97-AF65-F5344CB8AC3E}">
        <p14:creationId xmlns:p14="http://schemas.microsoft.com/office/powerpoint/2010/main" val="3430191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18E1C20A-A84F-FD53-1B0B-52B858A1921B}"/>
              </a:ext>
            </a:extLst>
          </p:cNvPr>
          <p:cNvSpPr txBox="1">
            <a:spLocks/>
          </p:cNvSpPr>
          <p:nvPr/>
        </p:nvSpPr>
        <p:spPr>
          <a:xfrm>
            <a:off x="190699" y="70906"/>
            <a:ext cx="9375332" cy="637994"/>
          </a:xfrm>
          <a:prstGeom prst="rect">
            <a:avLst/>
          </a:prstGeom>
        </p:spPr>
        <p:txBody>
          <a:bodyPr vert="horz" wrap="square" lIns="0" tIns="113664"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Clr>
                <a:srgbClr val="000000"/>
              </a:buClr>
              <a:buSzPts val="4400"/>
              <a:defRPr/>
            </a:pPr>
            <a:r>
              <a:rPr lang="en-IN" sz="3400" b="1" kern="0">
                <a:solidFill>
                  <a:srgbClr val="ED7D31"/>
                </a:solidFill>
                <a:latin typeface="Calibri" panose="020F0502020204030204" pitchFamily="34" charset="0"/>
                <a:ea typeface="Open Sans"/>
                <a:cs typeface="Calibri" panose="020F0502020204030204" pitchFamily="34" charset="0"/>
              </a:rPr>
              <a:t>OVERVIEW OF TOURISM SECTOR</a:t>
            </a:r>
          </a:p>
        </p:txBody>
      </p:sp>
      <p:pic>
        <p:nvPicPr>
          <p:cNvPr id="29" name="Picture 28" descr="Text&#10;&#10;Description automatically generated">
            <a:extLst>
              <a:ext uri="{FF2B5EF4-FFF2-40B4-BE49-F238E27FC236}">
                <a16:creationId xmlns:a16="http://schemas.microsoft.com/office/drawing/2014/main" id="{B868728D-57AB-FC52-6880-54B07F4B6439}"/>
              </a:ext>
            </a:extLst>
          </p:cNvPr>
          <p:cNvPicPr>
            <a:picLocks noChangeAspect="1"/>
          </p:cNvPicPr>
          <p:nvPr/>
        </p:nvPicPr>
        <p:blipFill rotWithShape="1">
          <a:blip r:embed="rId3">
            <a:extLst>
              <a:ext uri="{28A0092B-C50C-407E-A947-70E740481C1C}">
                <a14:useLocalDpi xmlns:a14="http://schemas.microsoft.com/office/drawing/2010/main" val="0"/>
              </a:ext>
            </a:extLst>
          </a:blip>
          <a:srcRect l="12820" t="29122" r="12503" b="29380"/>
          <a:stretch/>
        </p:blipFill>
        <p:spPr>
          <a:xfrm>
            <a:off x="10178485" y="93176"/>
            <a:ext cx="1792410" cy="747019"/>
          </a:xfrm>
          <a:prstGeom prst="rect">
            <a:avLst/>
          </a:prstGeom>
        </p:spPr>
      </p:pic>
      <p:graphicFrame>
        <p:nvGraphicFramePr>
          <p:cNvPr id="3" name="Table 3">
            <a:extLst>
              <a:ext uri="{FF2B5EF4-FFF2-40B4-BE49-F238E27FC236}">
                <a16:creationId xmlns:a16="http://schemas.microsoft.com/office/drawing/2014/main" id="{AC217286-660B-BD56-6E50-2E80D10A3AE5}"/>
              </a:ext>
            </a:extLst>
          </p:cNvPr>
          <p:cNvGraphicFramePr>
            <a:graphicFrameLocks noGrp="1"/>
          </p:cNvGraphicFramePr>
          <p:nvPr>
            <p:extLst>
              <p:ext uri="{D42A27DB-BD31-4B8C-83A1-F6EECF244321}">
                <p14:modId xmlns:p14="http://schemas.microsoft.com/office/powerpoint/2010/main" val="3026342000"/>
              </p:ext>
            </p:extLst>
          </p:nvPr>
        </p:nvGraphicFramePr>
        <p:xfrm>
          <a:off x="6705516" y="4094382"/>
          <a:ext cx="4539344" cy="2199216"/>
        </p:xfrm>
        <a:graphic>
          <a:graphicData uri="http://schemas.openxmlformats.org/drawingml/2006/table">
            <a:tbl>
              <a:tblPr firstRow="1" bandRow="1">
                <a:tableStyleId>{21E4AEA4-8DFA-4A89-87EB-49C32662AFE0}</a:tableStyleId>
              </a:tblPr>
              <a:tblGrid>
                <a:gridCol w="2269672">
                  <a:extLst>
                    <a:ext uri="{9D8B030D-6E8A-4147-A177-3AD203B41FA5}">
                      <a16:colId xmlns:a16="http://schemas.microsoft.com/office/drawing/2014/main" val="1571743420"/>
                    </a:ext>
                  </a:extLst>
                </a:gridCol>
                <a:gridCol w="2269672">
                  <a:extLst>
                    <a:ext uri="{9D8B030D-6E8A-4147-A177-3AD203B41FA5}">
                      <a16:colId xmlns:a16="http://schemas.microsoft.com/office/drawing/2014/main" val="4211418693"/>
                    </a:ext>
                  </a:extLst>
                </a:gridCol>
              </a:tblGrid>
              <a:tr h="303679">
                <a:tc>
                  <a:txBody>
                    <a:bodyPr/>
                    <a:lstStyle/>
                    <a:p>
                      <a:pPr algn="ctr"/>
                      <a:r>
                        <a:rPr lang="en-US"/>
                        <a:t>Top States</a:t>
                      </a:r>
                      <a:endParaRPr lang="en-IN"/>
                    </a:p>
                  </a:txBody>
                  <a:tcPr/>
                </a:tc>
                <a:tc>
                  <a:txBody>
                    <a:bodyPr/>
                    <a:lstStyle/>
                    <a:p>
                      <a:pPr algn="ctr"/>
                      <a:r>
                        <a:rPr lang="en-US"/>
                        <a:t>No. of Startups </a:t>
                      </a:r>
                      <a:endParaRPr lang="en-IN"/>
                    </a:p>
                  </a:txBody>
                  <a:tcPr/>
                </a:tc>
                <a:extLst>
                  <a:ext uri="{0D108BD9-81ED-4DB2-BD59-A6C34878D82A}">
                    <a16:rowId xmlns:a16="http://schemas.microsoft.com/office/drawing/2014/main" val="1032709921"/>
                  </a:ext>
                </a:extLst>
              </a:tr>
              <a:tr h="303679">
                <a:tc>
                  <a:txBody>
                    <a:bodyPr/>
                    <a:lstStyle/>
                    <a:p>
                      <a:pPr algn="ctr"/>
                      <a:r>
                        <a:rPr lang="en-US"/>
                        <a:t>Delhi</a:t>
                      </a:r>
                      <a:endParaRPr lang="en-IN"/>
                    </a:p>
                  </a:txBody>
                  <a:tcPr/>
                </a:tc>
                <a:tc>
                  <a:txBody>
                    <a:bodyPr/>
                    <a:lstStyle/>
                    <a:p>
                      <a:pPr algn="ctr"/>
                      <a:r>
                        <a:rPr lang="en-US"/>
                        <a:t>211</a:t>
                      </a:r>
                      <a:endParaRPr lang="en-IN"/>
                    </a:p>
                  </a:txBody>
                  <a:tcPr/>
                </a:tc>
                <a:extLst>
                  <a:ext uri="{0D108BD9-81ED-4DB2-BD59-A6C34878D82A}">
                    <a16:rowId xmlns:a16="http://schemas.microsoft.com/office/drawing/2014/main" val="2763844083"/>
                  </a:ext>
                </a:extLst>
              </a:tr>
              <a:tr h="303679">
                <a:tc>
                  <a:txBody>
                    <a:bodyPr/>
                    <a:lstStyle/>
                    <a:p>
                      <a:pPr algn="ctr"/>
                      <a:r>
                        <a:rPr lang="en-US"/>
                        <a:t>Maharashtra</a:t>
                      </a:r>
                      <a:endParaRPr lang="en-IN"/>
                    </a:p>
                  </a:txBody>
                  <a:tcPr/>
                </a:tc>
                <a:tc>
                  <a:txBody>
                    <a:bodyPr/>
                    <a:lstStyle/>
                    <a:p>
                      <a:pPr algn="ctr"/>
                      <a:r>
                        <a:rPr lang="en-US"/>
                        <a:t>205</a:t>
                      </a:r>
                      <a:endParaRPr lang="en-IN"/>
                    </a:p>
                  </a:txBody>
                  <a:tcPr/>
                </a:tc>
                <a:extLst>
                  <a:ext uri="{0D108BD9-81ED-4DB2-BD59-A6C34878D82A}">
                    <a16:rowId xmlns:a16="http://schemas.microsoft.com/office/drawing/2014/main" val="3616049466"/>
                  </a:ext>
                </a:extLst>
              </a:tr>
              <a:tr h="303679">
                <a:tc>
                  <a:txBody>
                    <a:bodyPr/>
                    <a:lstStyle/>
                    <a:p>
                      <a:pPr algn="ctr"/>
                      <a:r>
                        <a:rPr lang="en-US"/>
                        <a:t>Karnataka</a:t>
                      </a:r>
                      <a:endParaRPr lang="en-IN"/>
                    </a:p>
                  </a:txBody>
                  <a:tcPr/>
                </a:tc>
                <a:tc>
                  <a:txBody>
                    <a:bodyPr/>
                    <a:lstStyle/>
                    <a:p>
                      <a:pPr algn="ctr"/>
                      <a:r>
                        <a:rPr lang="en-US"/>
                        <a:t>173</a:t>
                      </a:r>
                      <a:endParaRPr lang="en-IN"/>
                    </a:p>
                  </a:txBody>
                  <a:tcPr/>
                </a:tc>
                <a:extLst>
                  <a:ext uri="{0D108BD9-81ED-4DB2-BD59-A6C34878D82A}">
                    <a16:rowId xmlns:a16="http://schemas.microsoft.com/office/drawing/2014/main" val="1427799239"/>
                  </a:ext>
                </a:extLst>
              </a:tr>
              <a:tr h="303679">
                <a:tc>
                  <a:txBody>
                    <a:bodyPr/>
                    <a:lstStyle/>
                    <a:p>
                      <a:pPr algn="ctr"/>
                      <a:r>
                        <a:rPr lang="en-US"/>
                        <a:t>Uttar Pradesh</a:t>
                      </a:r>
                      <a:endParaRPr lang="en-IN"/>
                    </a:p>
                  </a:txBody>
                  <a:tcPr/>
                </a:tc>
                <a:tc>
                  <a:txBody>
                    <a:bodyPr/>
                    <a:lstStyle/>
                    <a:p>
                      <a:pPr algn="ctr"/>
                      <a:r>
                        <a:rPr lang="en-US"/>
                        <a:t>109</a:t>
                      </a:r>
                      <a:endParaRPr lang="en-IN"/>
                    </a:p>
                  </a:txBody>
                  <a:tcPr/>
                </a:tc>
                <a:extLst>
                  <a:ext uri="{0D108BD9-81ED-4DB2-BD59-A6C34878D82A}">
                    <a16:rowId xmlns:a16="http://schemas.microsoft.com/office/drawing/2014/main" val="2520170528"/>
                  </a:ext>
                </a:extLst>
              </a:tr>
              <a:tr h="370416">
                <a:tc>
                  <a:txBody>
                    <a:bodyPr/>
                    <a:lstStyle/>
                    <a:p>
                      <a:pPr algn="ctr"/>
                      <a:r>
                        <a:rPr lang="en-US"/>
                        <a:t>Haryana</a:t>
                      </a:r>
                      <a:endParaRPr lang="en-IN"/>
                    </a:p>
                  </a:txBody>
                  <a:tcPr/>
                </a:tc>
                <a:tc>
                  <a:txBody>
                    <a:bodyPr/>
                    <a:lstStyle/>
                    <a:p>
                      <a:pPr algn="ctr"/>
                      <a:r>
                        <a:rPr lang="en-US"/>
                        <a:t>96</a:t>
                      </a:r>
                      <a:endParaRPr lang="en-IN"/>
                    </a:p>
                  </a:txBody>
                  <a:tcPr/>
                </a:tc>
                <a:extLst>
                  <a:ext uri="{0D108BD9-81ED-4DB2-BD59-A6C34878D82A}">
                    <a16:rowId xmlns:a16="http://schemas.microsoft.com/office/drawing/2014/main" val="630563738"/>
                  </a:ext>
                </a:extLst>
              </a:tr>
            </a:tbl>
          </a:graphicData>
        </a:graphic>
      </p:graphicFrame>
      <p:pic>
        <p:nvPicPr>
          <p:cNvPr id="5" name="Picture 4">
            <a:extLst>
              <a:ext uri="{FF2B5EF4-FFF2-40B4-BE49-F238E27FC236}">
                <a16:creationId xmlns:a16="http://schemas.microsoft.com/office/drawing/2014/main" id="{778505E7-B9C2-F9DC-7E18-DEA56FAFD04E}"/>
              </a:ext>
            </a:extLst>
          </p:cNvPr>
          <p:cNvPicPr>
            <a:picLocks noChangeAspect="1"/>
          </p:cNvPicPr>
          <p:nvPr/>
        </p:nvPicPr>
        <p:blipFill>
          <a:blip r:embed="rId4"/>
          <a:stretch>
            <a:fillRect/>
          </a:stretch>
        </p:blipFill>
        <p:spPr>
          <a:xfrm>
            <a:off x="629624" y="1480457"/>
            <a:ext cx="4116547" cy="4489522"/>
          </a:xfrm>
          <a:prstGeom prst="rect">
            <a:avLst/>
          </a:prstGeom>
        </p:spPr>
      </p:pic>
      <p:pic>
        <p:nvPicPr>
          <p:cNvPr id="6" name="Graphic 5" descr="Children with solid fill">
            <a:extLst>
              <a:ext uri="{FF2B5EF4-FFF2-40B4-BE49-F238E27FC236}">
                <a16:creationId xmlns:a16="http://schemas.microsoft.com/office/drawing/2014/main" id="{0EDC1D3A-6E30-847B-C4BC-3C9B6056747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47849" y="1123728"/>
            <a:ext cx="861484" cy="829734"/>
          </a:xfrm>
          <a:prstGeom prst="rect">
            <a:avLst/>
          </a:prstGeom>
        </p:spPr>
      </p:pic>
      <p:sp>
        <p:nvSpPr>
          <p:cNvPr id="8" name="object 17">
            <a:extLst>
              <a:ext uri="{FF2B5EF4-FFF2-40B4-BE49-F238E27FC236}">
                <a16:creationId xmlns:a16="http://schemas.microsoft.com/office/drawing/2014/main" id="{AE7AFF28-59E5-8517-DE61-CAFA4FD90259}"/>
              </a:ext>
            </a:extLst>
          </p:cNvPr>
          <p:cNvSpPr txBox="1"/>
          <p:nvPr/>
        </p:nvSpPr>
        <p:spPr>
          <a:xfrm>
            <a:off x="8040128" y="1221542"/>
            <a:ext cx="3050009" cy="628377"/>
          </a:xfrm>
          <a:prstGeom prst="rect">
            <a:avLst/>
          </a:prstGeom>
        </p:spPr>
        <p:txBody>
          <a:bodyPr vert="horz" wrap="square" lIns="0" tIns="12700" rIns="0" bIns="0" rtlCol="0" anchor="t">
            <a:spAutoFit/>
          </a:bodyPr>
          <a:lstStyle/>
          <a:p>
            <a:pPr algn="ctr">
              <a:spcBef>
                <a:spcPts val="100"/>
              </a:spcBef>
            </a:pPr>
            <a:r>
              <a:rPr lang="en-IN" sz="2000" b="1" spc="105">
                <a:solidFill>
                  <a:schemeClr val="accent1">
                    <a:lumMod val="75000"/>
                  </a:schemeClr>
                </a:solidFill>
                <a:latin typeface="Arial"/>
                <a:cs typeface="Arial"/>
              </a:rPr>
              <a:t>Over 1,400 DPIIT Recognized Startups</a:t>
            </a:r>
          </a:p>
        </p:txBody>
      </p:sp>
      <p:sp>
        <p:nvSpPr>
          <p:cNvPr id="7" name="Rectangle 6">
            <a:extLst>
              <a:ext uri="{FF2B5EF4-FFF2-40B4-BE49-F238E27FC236}">
                <a16:creationId xmlns:a16="http://schemas.microsoft.com/office/drawing/2014/main" id="{C8768F90-5820-D07A-8D15-4881E314C0BE}"/>
              </a:ext>
            </a:extLst>
          </p:cNvPr>
          <p:cNvSpPr/>
          <p:nvPr/>
        </p:nvSpPr>
        <p:spPr>
          <a:xfrm>
            <a:off x="1347169" y="6101111"/>
            <a:ext cx="2745859" cy="192487"/>
          </a:xfrm>
          <a:prstGeom prst="rect">
            <a:avLst/>
          </a:prstGeom>
          <a:gradFill flip="none" rotWithShape="1">
            <a:gsLst>
              <a:gs pos="16000">
                <a:schemeClr val="accent2"/>
              </a:gs>
              <a:gs pos="51000">
                <a:schemeClr val="accent2">
                  <a:lumMod val="97000"/>
                  <a:lumOff val="3000"/>
                </a:schemeClr>
              </a:gs>
              <a:gs pos="75000">
                <a:schemeClr val="accent2">
                  <a:lumMod val="60000"/>
                  <a:lumOff val="40000"/>
                </a:schemeClr>
              </a:gs>
            </a:gsLst>
            <a:lin ang="0" scaled="1"/>
            <a:tileRect/>
          </a:gradFill>
          <a:ln cmpd="dbl">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369AB21-2144-67B1-E545-2A2A3C16BC5C}"/>
              </a:ext>
            </a:extLst>
          </p:cNvPr>
          <p:cNvSpPr txBox="1"/>
          <p:nvPr/>
        </p:nvSpPr>
        <p:spPr>
          <a:xfrm>
            <a:off x="1401063" y="6361806"/>
            <a:ext cx="485113" cy="276999"/>
          </a:xfrm>
          <a:prstGeom prst="rect">
            <a:avLst/>
          </a:prstGeom>
          <a:noFill/>
        </p:spPr>
        <p:txBody>
          <a:bodyPr wrap="square" rtlCol="0">
            <a:spAutoFit/>
          </a:bodyPr>
          <a:lstStyle/>
          <a:p>
            <a:r>
              <a:rPr lang="en-US" sz="1200"/>
              <a:t>200</a:t>
            </a:r>
            <a:endParaRPr lang="en-IN" sz="1200"/>
          </a:p>
        </p:txBody>
      </p:sp>
      <p:sp>
        <p:nvSpPr>
          <p:cNvPr id="10" name="TextBox 9">
            <a:extLst>
              <a:ext uri="{FF2B5EF4-FFF2-40B4-BE49-F238E27FC236}">
                <a16:creationId xmlns:a16="http://schemas.microsoft.com/office/drawing/2014/main" id="{FEC699F2-329E-986F-38CA-664520A20A17}"/>
              </a:ext>
            </a:extLst>
          </p:cNvPr>
          <p:cNvSpPr txBox="1"/>
          <p:nvPr/>
        </p:nvSpPr>
        <p:spPr>
          <a:xfrm>
            <a:off x="2445340" y="6361806"/>
            <a:ext cx="485113" cy="276999"/>
          </a:xfrm>
          <a:prstGeom prst="rect">
            <a:avLst/>
          </a:prstGeom>
          <a:noFill/>
        </p:spPr>
        <p:txBody>
          <a:bodyPr wrap="square" rtlCol="0">
            <a:spAutoFit/>
          </a:bodyPr>
          <a:lstStyle/>
          <a:p>
            <a:r>
              <a:rPr lang="en-US" sz="1200"/>
              <a:t>100</a:t>
            </a:r>
            <a:endParaRPr lang="en-IN" sz="1200"/>
          </a:p>
        </p:txBody>
      </p:sp>
      <p:sp>
        <p:nvSpPr>
          <p:cNvPr id="11" name="TextBox 10">
            <a:extLst>
              <a:ext uri="{FF2B5EF4-FFF2-40B4-BE49-F238E27FC236}">
                <a16:creationId xmlns:a16="http://schemas.microsoft.com/office/drawing/2014/main" id="{28E2836D-E37E-BD22-C3B9-D20A5BAB77A0}"/>
              </a:ext>
            </a:extLst>
          </p:cNvPr>
          <p:cNvSpPr txBox="1"/>
          <p:nvPr/>
        </p:nvSpPr>
        <p:spPr>
          <a:xfrm>
            <a:off x="3489617" y="6361805"/>
            <a:ext cx="485113" cy="276999"/>
          </a:xfrm>
          <a:prstGeom prst="rect">
            <a:avLst/>
          </a:prstGeom>
          <a:noFill/>
        </p:spPr>
        <p:txBody>
          <a:bodyPr wrap="square" rtlCol="0">
            <a:spAutoFit/>
          </a:bodyPr>
          <a:lstStyle/>
          <a:p>
            <a:r>
              <a:rPr lang="en-US" sz="1200"/>
              <a:t>30</a:t>
            </a:r>
            <a:endParaRPr lang="en-IN" sz="1200"/>
          </a:p>
        </p:txBody>
      </p:sp>
      <p:sp>
        <p:nvSpPr>
          <p:cNvPr id="12" name="TextBox 11">
            <a:extLst>
              <a:ext uri="{FF2B5EF4-FFF2-40B4-BE49-F238E27FC236}">
                <a16:creationId xmlns:a16="http://schemas.microsoft.com/office/drawing/2014/main" id="{614415C1-FA76-2826-09BF-74F4195BBFDF}"/>
              </a:ext>
            </a:extLst>
          </p:cNvPr>
          <p:cNvSpPr txBox="1"/>
          <p:nvPr/>
        </p:nvSpPr>
        <p:spPr>
          <a:xfrm>
            <a:off x="629622" y="1077021"/>
            <a:ext cx="4116547" cy="369332"/>
          </a:xfrm>
          <a:prstGeom prst="rect">
            <a:avLst/>
          </a:prstGeom>
          <a:solidFill>
            <a:schemeClr val="bg2"/>
          </a:solidFill>
          <a:ln>
            <a:noFill/>
          </a:ln>
        </p:spPr>
        <p:txBody>
          <a:bodyPr wrap="square" rtlCol="0">
            <a:spAutoFit/>
          </a:bodyPr>
          <a:lstStyle/>
          <a:p>
            <a:pPr algn="ctr"/>
            <a:r>
              <a:rPr lang="en-US" b="1"/>
              <a:t>STATE-WISE DISTRIBUTION OF STARTUPS</a:t>
            </a:r>
            <a:endParaRPr lang="en-IN" b="1"/>
          </a:p>
        </p:txBody>
      </p:sp>
      <p:sp>
        <p:nvSpPr>
          <p:cNvPr id="13" name="object 17">
            <a:extLst>
              <a:ext uri="{FF2B5EF4-FFF2-40B4-BE49-F238E27FC236}">
                <a16:creationId xmlns:a16="http://schemas.microsoft.com/office/drawing/2014/main" id="{981C8EA8-1282-F17E-53D4-B18CDCF5FF69}"/>
              </a:ext>
            </a:extLst>
          </p:cNvPr>
          <p:cNvSpPr txBox="1"/>
          <p:nvPr/>
        </p:nvSpPr>
        <p:spPr>
          <a:xfrm>
            <a:off x="8103626" y="2274374"/>
            <a:ext cx="3050009" cy="628377"/>
          </a:xfrm>
          <a:prstGeom prst="rect">
            <a:avLst/>
          </a:prstGeom>
        </p:spPr>
        <p:txBody>
          <a:bodyPr vert="horz" wrap="square" lIns="0" tIns="12700" rIns="0" bIns="0" rtlCol="0" anchor="t">
            <a:spAutoFit/>
          </a:bodyPr>
          <a:lstStyle/>
          <a:p>
            <a:pPr algn="ctr">
              <a:spcBef>
                <a:spcPts val="100"/>
              </a:spcBef>
            </a:pPr>
            <a:r>
              <a:rPr lang="en-IN" sz="2000" b="1" spc="105">
                <a:solidFill>
                  <a:schemeClr val="accent1">
                    <a:lumMod val="75000"/>
                  </a:schemeClr>
                </a:solidFill>
                <a:latin typeface="Arial"/>
                <a:cs typeface="Arial"/>
              </a:rPr>
              <a:t>Across 32 States and Union Territories</a:t>
            </a:r>
          </a:p>
        </p:txBody>
      </p:sp>
      <p:sp>
        <p:nvSpPr>
          <p:cNvPr id="16" name="TextBox 15">
            <a:extLst>
              <a:ext uri="{FF2B5EF4-FFF2-40B4-BE49-F238E27FC236}">
                <a16:creationId xmlns:a16="http://schemas.microsoft.com/office/drawing/2014/main" id="{581DCD0A-8BDC-DE22-AB7B-244CF5AF05BA}"/>
              </a:ext>
            </a:extLst>
          </p:cNvPr>
          <p:cNvSpPr txBox="1"/>
          <p:nvPr/>
        </p:nvSpPr>
        <p:spPr>
          <a:xfrm>
            <a:off x="8103626" y="3128318"/>
            <a:ext cx="3050009" cy="707886"/>
          </a:xfrm>
          <a:prstGeom prst="rect">
            <a:avLst/>
          </a:prstGeom>
          <a:noFill/>
        </p:spPr>
        <p:txBody>
          <a:bodyPr wrap="square" lIns="91440" tIns="45720" rIns="91440" bIns="45720" rtlCol="0" anchor="t">
            <a:spAutoFit/>
          </a:bodyPr>
          <a:lstStyle/>
          <a:p>
            <a:pPr algn="ctr"/>
            <a:r>
              <a:rPr lang="en-US" sz="2000" b="1" spc="105">
                <a:solidFill>
                  <a:schemeClr val="accent1">
                    <a:lumMod val="75000"/>
                  </a:schemeClr>
                </a:solidFill>
                <a:latin typeface="Arial"/>
                <a:cs typeface="Arial"/>
              </a:rPr>
              <a:t>48% Startups from Tier 2 and 3 cities</a:t>
            </a:r>
          </a:p>
        </p:txBody>
      </p:sp>
      <p:pic>
        <p:nvPicPr>
          <p:cNvPr id="18" name="Graphic 17" descr="Group brainstorm with solid fill">
            <a:extLst>
              <a:ext uri="{FF2B5EF4-FFF2-40B4-BE49-F238E27FC236}">
                <a16:creationId xmlns:a16="http://schemas.microsoft.com/office/drawing/2014/main" id="{EA09182F-395B-BBF3-AFC9-307EA3EE8D6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49550" y="2967283"/>
            <a:ext cx="914400" cy="914400"/>
          </a:xfrm>
          <a:prstGeom prst="rect">
            <a:avLst/>
          </a:prstGeom>
        </p:spPr>
      </p:pic>
      <p:pic>
        <p:nvPicPr>
          <p:cNvPr id="24" name="Graphic 23" descr="User network with solid fill">
            <a:extLst>
              <a:ext uri="{FF2B5EF4-FFF2-40B4-BE49-F238E27FC236}">
                <a16:creationId xmlns:a16="http://schemas.microsoft.com/office/drawing/2014/main" id="{D77BB4C1-24F0-3CF9-E169-2F8D8159F40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49550" y="2126966"/>
            <a:ext cx="861484" cy="840317"/>
          </a:xfrm>
          <a:prstGeom prst="rect">
            <a:avLst/>
          </a:prstGeom>
        </p:spPr>
      </p:pic>
    </p:spTree>
    <p:extLst>
      <p:ext uri="{BB962C8B-B14F-4D97-AF65-F5344CB8AC3E}">
        <p14:creationId xmlns:p14="http://schemas.microsoft.com/office/powerpoint/2010/main" val="983765087"/>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adcc2e861dc472085c866fabf3e05fb xmlns="0f382c0d-d31f-4760-a333-df44a3befd61" xsi:nil="true"/>
    <p467d229bf9c4a45b336a4ff869a3f77 xmlns="0f382c0d-d31f-4760-a333-df44a3befd61" xsi:nil="true"/>
    <lcf76f155ced4ddcb4097134ff3c332f xmlns="b0bdd902-36aa-456b-a2d4-dc5fa28b136f">
      <Terms xmlns="http://schemas.microsoft.com/office/infopath/2007/PartnerControls"/>
    </lcf76f155ced4ddcb4097134ff3c332f>
    <TaxCatchAll xmlns="0f382c0d-d31f-4760-a333-df44a3befd61" xsi:nil="true"/>
    <Team xmlns="b0bdd902-36aa-456b-a2d4-dc5fa28b136f" xsi:nil="true"/>
    <a74b7381b7f7420ea79c282b1a78c501 xmlns="0f382c0d-d31f-4760-a333-df44a3befd61" xsi:nil="true"/>
    <ge1fb310e1bf4ac19cecb3f7ce1d5a1c xmlns="0f382c0d-d31f-4760-a333-df44a3befd6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195F4DCBD55F34D93670DD19F9860BC" ma:contentTypeVersion="51" ma:contentTypeDescription="Create a new document." ma:contentTypeScope="" ma:versionID="41b2d0ef9a26278bc209f1a39c6502dd">
  <xsd:schema xmlns:xsd="http://www.w3.org/2001/XMLSchema" xmlns:xs="http://www.w3.org/2001/XMLSchema" xmlns:p="http://schemas.microsoft.com/office/2006/metadata/properties" xmlns:ns2="0f382c0d-d31f-4760-a333-df44a3befd61" xmlns:ns3="b0bdd902-36aa-456b-a2d4-dc5fa28b136f" targetNamespace="http://schemas.microsoft.com/office/2006/metadata/properties" ma:root="true" ma:fieldsID="997c142deaeb9e9e5a06676234fffa46" ns2:_="" ns3:_="">
    <xsd:import namespace="0f382c0d-d31f-4760-a333-df44a3befd61"/>
    <xsd:import namespace="b0bdd902-36aa-456b-a2d4-dc5fa28b136f"/>
    <xsd:element name="properties">
      <xsd:complexType>
        <xsd:sequence>
          <xsd:element name="documentManagement">
            <xsd:complexType>
              <xsd:all>
                <xsd:element ref="ns2:aadcc2e861dc472085c866fabf3e05fb" minOccurs="0"/>
                <xsd:element ref="ns2:TaxCatchAll" minOccurs="0"/>
                <xsd:element ref="ns2:a74b7381b7f7420ea79c282b1a78c501" minOccurs="0"/>
                <xsd:element ref="ns2:ge1fb310e1bf4ac19cecb3f7ce1d5a1c" minOccurs="0"/>
                <xsd:element ref="ns2:p467d229bf9c4a45b336a4ff869a3f77" minOccurs="0"/>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Team"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382c0d-d31f-4760-a333-df44a3befd61" elementFormDefault="qualified">
    <xsd:import namespace="http://schemas.microsoft.com/office/2006/documentManagement/types"/>
    <xsd:import namespace="http://schemas.microsoft.com/office/infopath/2007/PartnerControls"/>
    <xsd:element name="aadcc2e861dc472085c866fabf3e05fb" ma:index="4" nillable="true" ma:displayName="Countries_0" ma:hidden="true" ma:internalName="aadcc2e861dc472085c866fabf3e05fb" ma:readOnly="false">
      <xsd:simpleType>
        <xsd:restriction base="dms:Note"/>
      </xsd:simpleType>
    </xsd:element>
    <xsd:element name="TaxCatchAll" ma:index="5" nillable="true" ma:displayName="Taxonomy Catch All Column" ma:description="" ma:hidden="true" ma:list="{35f7f99a-bce5-4a89-af18-8150bb8889cb}" ma:internalName="TaxCatchAll" ma:readOnly="false" ma:showField="CatchAllData" ma:web="0f382c0d-d31f-4760-a333-df44a3befd61">
      <xsd:complexType>
        <xsd:complexContent>
          <xsd:extension base="dms:MultiChoiceLookup">
            <xsd:sequence>
              <xsd:element name="Value" type="dms:Lookup" maxOccurs="unbounded" minOccurs="0" nillable="true"/>
            </xsd:sequence>
          </xsd:extension>
        </xsd:complexContent>
      </xsd:complexType>
    </xsd:element>
    <xsd:element name="a74b7381b7f7420ea79c282b1a78c501" ma:index="7" nillable="true" ma:displayName="Sectors_0" ma:hidden="true" ma:internalName="a74b7381b7f7420ea79c282b1a78c501" ma:readOnly="false">
      <xsd:simpleType>
        <xsd:restriction base="dms:Note"/>
      </xsd:simpleType>
    </xsd:element>
    <xsd:element name="ge1fb310e1bf4ac19cecb3f7ce1d5a1c" ma:index="9" nillable="true" ma:displayName="States_0" ma:hidden="true" ma:internalName="ge1fb310e1bf4ac19cecb3f7ce1d5a1c" ma:readOnly="false">
      <xsd:simpleType>
        <xsd:restriction base="dms:Note"/>
      </xsd:simpleType>
    </xsd:element>
    <xsd:element name="p467d229bf9c4a45b336a4ff869a3f77" ma:index="11" nillable="true" ma:displayName="Document Categories_0" ma:hidden="true" ma:internalName="p467d229bf9c4a45b336a4ff869a3f77" ma:readOnly="false">
      <xsd:simpleType>
        <xsd:restriction base="dms:Note"/>
      </xsd:simpleType>
    </xsd:element>
    <xsd:element name="SharedWithUsers" ma:index="17" nillable="true" ma:displayName="Shared With" ma:description=""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0bdd902-36aa-456b-a2d4-dc5fa28b136f" elementFormDefault="qualified">
    <xsd:import namespace="http://schemas.microsoft.com/office/2006/documentManagement/types"/>
    <xsd:import namespace="http://schemas.microsoft.com/office/infopath/2007/PartnerControls"/>
    <xsd:element name="MediaServiceMetadata" ma:index="19" nillable="true" ma:displayName="MediaServiceMetadata" ma:description="" ma:hidden="true" ma:internalName="MediaServiceMetadata" ma:readOnly="true">
      <xsd:simpleType>
        <xsd:restriction base="dms:Note"/>
      </xsd:simpleType>
    </xsd:element>
    <xsd:element name="MediaServiceFastMetadata" ma:index="20" nillable="true" ma:displayName="MediaServiceFastMetadata" ma:description="" ma:hidden="true" ma:internalName="MediaServiceFastMetadata" ma:readOnly="true">
      <xsd:simpleType>
        <xsd:restriction base="dms:Note"/>
      </xsd:simpleType>
    </xsd:element>
    <xsd:element name="MediaServiceDateTaken" ma:index="21" nillable="true" ma:displayName="MediaServiceDateTaken" ma:description="" ma:hidden="true" ma:internalName="MediaServiceDateTaken" ma:readOnly="true">
      <xsd:simpleType>
        <xsd:restriction base="dms:Text"/>
      </xsd:simpleType>
    </xsd:element>
    <xsd:element name="MediaServiceAutoTags" ma:index="22" nillable="true" ma:displayName="MediaServiceAutoTags" ma:internalName="MediaServiceAutoTags" ma:readOnly="true">
      <xsd:simpleType>
        <xsd:restriction base="dms:Text"/>
      </xsd:simpleType>
    </xsd:element>
    <xsd:element name="MediaServiceOCR" ma:index="23" nillable="true" ma:displayName="MediaServiceOCR" ma:internalName="MediaServiceOCR" ma:readOnly="true">
      <xsd:simpleType>
        <xsd:restriction base="dms:Note">
          <xsd:maxLength value="255"/>
        </xsd:restriction>
      </xsd:simpleType>
    </xsd:element>
    <xsd:element name="MediaServiceLocation" ma:index="24" nillable="true" ma:displayName="MediaServiceLocation" ma:internalName="MediaServiceLocation" ma:readOnly="true">
      <xsd:simpleType>
        <xsd:restriction base="dms:Text"/>
      </xsd:simpleType>
    </xsd:element>
    <xsd:element name="MediaServiceEventHashCode" ma:index="25" nillable="true" ma:displayName="MediaServiceEventHashCode" ma:hidden="true" ma:internalName="MediaServiceEventHashCode" ma:readOnly="true">
      <xsd:simpleType>
        <xsd:restriction base="dms:Text"/>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LengthInSeconds" ma:index="29" nillable="true" ma:displayName="Length (seconds)" ma:internalName="MediaLengthInSeconds" ma:readOnly="true">
      <xsd:simpleType>
        <xsd:restriction base="dms:Unknown"/>
      </xsd:simpleType>
    </xsd:element>
    <xsd:element name="Team" ma:index="30" nillable="true" ma:displayName="Team" ma:format="Dropdown" ma:internalName="Team">
      <xsd:simpleType>
        <xsd:union memberTypes="dms:Text">
          <xsd:simpleType>
            <xsd:restriction base="dms:Choice">
              <xsd:enumeration value="WAIPA"/>
              <xsd:enumeration value="CSE"/>
              <xsd:enumeration value="Choice 3"/>
            </xsd:restriction>
          </xsd:simpleType>
        </xsd:union>
      </xsd:simpleType>
    </xsd:element>
    <xsd:element name="lcf76f155ced4ddcb4097134ff3c332f" ma:index="32" nillable="true" ma:taxonomy="true" ma:internalName="lcf76f155ced4ddcb4097134ff3c332f" ma:taxonomyFieldName="MediaServiceImageTags" ma:displayName="Image Tags" ma:readOnly="false" ma:fieldId="{5cf76f15-5ced-4ddc-b409-7134ff3c332f}" ma:taxonomyMulti="true" ma:sspId="35303523-1edc-4846-a2ac-5ab39e71842d"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6F7926-D2B8-4EF4-91F5-2A76F9FD4E24}">
  <ds:schemaRefs>
    <ds:schemaRef ds:uri="http://schemas.microsoft.com/sharepoint/v3/contenttype/forms"/>
  </ds:schemaRefs>
</ds:datastoreItem>
</file>

<file path=customXml/itemProps2.xml><?xml version="1.0" encoding="utf-8"?>
<ds:datastoreItem xmlns:ds="http://schemas.openxmlformats.org/officeDocument/2006/customXml" ds:itemID="{7F735F24-E9D0-403E-9E03-DB9876BF4A3A}">
  <ds:schemaRefs>
    <ds:schemaRef ds:uri="0f382c0d-d31f-4760-a333-df44a3befd61"/>
    <ds:schemaRef ds:uri="b0bdd902-36aa-456b-a2d4-dc5fa28b136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9557989-5FC2-480A-902C-C652250AF156}">
  <ds:schemaRefs>
    <ds:schemaRef ds:uri="0f382c0d-d31f-4760-a333-df44a3befd61"/>
    <ds:schemaRef ds:uri="b0bdd902-36aa-456b-a2d4-dc5fa28b136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15</Slides>
  <Notes>9</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STARTUP INDIA and the growth of the tourism startup ecosystem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STARTUP INDIA OVERVIEW</dc:title>
  <dc:creator>Neeraj Kumar Khater</dc:creator>
  <cp:revision>3</cp:revision>
  <dcterms:created xsi:type="dcterms:W3CDTF">2023-03-26T06:49:06Z</dcterms:created>
  <dcterms:modified xsi:type="dcterms:W3CDTF">2023-03-28T09:03:03Z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0x0101000195F4DCBD55F34D93670DD19F9860BC</vt:lpwstr>
  </property>
  <property fmtid="{D5CDD505-2E9C-101B-9397-08002B2CF9AE}" pid="3" name="Countries">
    <vt:lpwstr/>
  </property>
  <property fmtid="{D5CDD505-2E9C-101B-9397-08002B2CF9AE}" pid="4" name="Document Categories">
    <vt:lpwstr/>
  </property>
  <property fmtid="{D5CDD505-2E9C-101B-9397-08002B2CF9AE}" pid="5" name="MediaServiceImageTags">
    <vt:lpwstr/>
  </property>
  <property fmtid="{D5CDD505-2E9C-101B-9397-08002B2CF9AE}" pid="6" name="States">
    <vt:lpwstr/>
  </property>
  <property fmtid="{D5CDD505-2E9C-101B-9397-08002B2CF9AE}" pid="7" name="Sectors">
    <vt:lpwstr/>
  </property>
</Properties>
</file>